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76" r:id="rId5"/>
    <p:sldId id="323" r:id="rId6"/>
    <p:sldId id="266" r:id="rId7"/>
    <p:sldId id="258" r:id="rId8"/>
    <p:sldId id="262" r:id="rId9"/>
    <p:sldId id="263" r:id="rId10"/>
    <p:sldId id="264" r:id="rId11"/>
    <p:sldId id="291" r:id="rId12"/>
    <p:sldId id="301" r:id="rId13"/>
    <p:sldId id="311" r:id="rId14"/>
    <p:sldId id="358" r:id="rId15"/>
    <p:sldId id="265" r:id="rId16"/>
    <p:sldId id="267" r:id="rId17"/>
    <p:sldId id="268" r:id="rId18"/>
    <p:sldId id="275" r:id="rId19"/>
    <p:sldId id="278" r:id="rId20"/>
    <p:sldId id="342" r:id="rId21"/>
    <p:sldId id="354" r:id="rId22"/>
    <p:sldId id="312" r:id="rId23"/>
    <p:sldId id="359" r:id="rId24"/>
    <p:sldId id="259" r:id="rId25"/>
    <p:sldId id="260" r:id="rId26"/>
    <p:sldId id="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hlinkClick r:id="rId2" action="ppaction://hlinksldjump"/>
          </p:cNvPr>
          <p:cNvSpPr/>
          <p:nvPr userDrawn="1"/>
        </p:nvSpPr>
        <p:spPr>
          <a:xfrm>
            <a:off x="11499850" y="6294120"/>
            <a:ext cx="501650" cy="36957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jpe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22.xml"/><Relationship Id="rId3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tx2"/>
            </a:gs>
            <a:gs pos="99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325495" y="1203325"/>
            <a:ext cx="55410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72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VİZYON</a:t>
            </a:r>
            <a:endParaRPr lang="tr-TR" altLang="en-US" sz="72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131820" y="3169920"/>
            <a:ext cx="625729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24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NE DURUMDA OLACAĞIZ</a:t>
            </a:r>
            <a:endParaRPr lang="tr-TR" altLang="en-US" sz="24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tr-TR" altLang="en-US" sz="24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2023</a:t>
            </a:r>
            <a:endParaRPr lang="tr-TR" altLang="en-US" sz="24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tr-TR" altLang="en-US" sz="36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2025</a:t>
            </a:r>
            <a:endParaRPr lang="tr-TR" altLang="en-US" sz="24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tr-TR" altLang="en-US" sz="40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2030</a:t>
            </a:r>
            <a:endParaRPr lang="tr-TR" altLang="en-US" sz="40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tr-TR" altLang="en-US" sz="40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HEDEFLERİ NEDİR?</a:t>
            </a:r>
            <a:endParaRPr lang="tr-TR" altLang="en-US" sz="40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Humanoid Robotlar yolda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Humanoid robot işinde küçük ekipler büyük işler çıkarıyor.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1243330"/>
            <a:ext cx="1817370" cy="313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55" y="1243330"/>
            <a:ext cx="1891030" cy="153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655" y="2863215"/>
            <a:ext cx="1891665" cy="227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85" y="1243330"/>
            <a:ext cx="2126615" cy="2528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r="6760"/>
          <a:stretch>
            <a:fillRect/>
          </a:stretch>
        </p:blipFill>
        <p:spPr>
          <a:xfrm>
            <a:off x="4401185" y="3844290"/>
            <a:ext cx="2119630" cy="12274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36575" y="4469130"/>
            <a:ext cx="18789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/>
              <a:t>Prof. </a:t>
            </a:r>
            <a:r>
              <a:rPr lang="en-US" sz="1400"/>
              <a:t>Takashi Ikegami </a:t>
            </a:r>
            <a:r>
              <a:rPr lang="tr-TR" altLang="en-US" sz="1400"/>
              <a:t>tarafından geliştirilen robot. </a:t>
            </a:r>
            <a:endParaRPr lang="tr-TR" altLang="en-US" sz="1400"/>
          </a:p>
          <a:p>
            <a:r>
              <a:rPr lang="en-US" sz="1400"/>
              <a:t>University of Tokyo</a:t>
            </a:r>
            <a:endParaRPr lang="en-US" sz="1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105" y="734695"/>
            <a:ext cx="2959735" cy="51238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9543415" y="5680710"/>
            <a:ext cx="18789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sz="1400"/>
              <a:t>Kawada Industries</a:t>
            </a:r>
            <a:endParaRPr lang="tr-TR" sz="1400"/>
          </a:p>
          <a:p>
            <a:r>
              <a:rPr lang="tr-TR" sz="1400"/>
              <a:t>HRP-4</a:t>
            </a:r>
            <a:endParaRPr lang="tr-TR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Çin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 descr="china-solar-highway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325" y="1171575"/>
            <a:ext cx="3307080" cy="23006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68325" y="3498215"/>
            <a:ext cx="2182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/>
              <a:t>Güneş Panelli Otoban</a:t>
            </a:r>
            <a:endParaRPr lang="tr-TR" altLang="en-US"/>
          </a:p>
        </p:txBody>
      </p:sp>
      <p:pic>
        <p:nvPicPr>
          <p:cNvPr id="5" name="Picture 4" descr="fast-629503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940" y="1171575"/>
            <a:ext cx="4093210" cy="23006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79215" y="3498215"/>
            <a:ext cx="34772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/>
              <a:t>500 metre çapında anten (teleskop)</a:t>
            </a:r>
            <a:endParaRPr lang="tr-TR" altLang="en-US"/>
          </a:p>
        </p:txBody>
      </p:sp>
      <p:pic>
        <p:nvPicPr>
          <p:cNvPr id="8" name="Picture 7" descr="BBVA-OpenMind-Materia-Top-Supercomputadoras-4"/>
          <p:cNvPicPr>
            <a:picLocks noChangeAspect="1"/>
          </p:cNvPicPr>
          <p:nvPr/>
        </p:nvPicPr>
        <p:blipFill>
          <a:blip r:embed="rId3"/>
          <a:srcRect l="16488"/>
          <a:stretch>
            <a:fillRect/>
          </a:stretch>
        </p:blipFill>
        <p:spPr>
          <a:xfrm>
            <a:off x="8140065" y="1171575"/>
            <a:ext cx="3557270" cy="23012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058150" y="3498215"/>
            <a:ext cx="31337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Tümüyle Çin üretimi süperbilgisayar.</a:t>
            </a:r>
            <a:endParaRPr lang="tr-TR" altLang="en-US" sz="1400"/>
          </a:p>
          <a:p>
            <a:r>
              <a:rPr lang="tr-TR" altLang="en-US" sz="1400"/>
              <a:t>2018'de dünyanın en güçlü bilgisayarı idi.</a:t>
            </a:r>
            <a:endParaRPr lang="tr-TR" altLang="en-US" sz="1400"/>
          </a:p>
        </p:txBody>
      </p:sp>
      <p:pic>
        <p:nvPicPr>
          <p:cNvPr id="10" name="Picture 9" descr="341c1c32-6edb-4a66-917d-e082374096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" y="4020185"/>
            <a:ext cx="3307080" cy="17608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0311765" y="4051300"/>
            <a:ext cx="163131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Çin</a:t>
            </a:r>
            <a:endParaRPr lang="tr-TR" altLang="en-US" sz="1400"/>
          </a:p>
          <a:p>
            <a:r>
              <a:rPr lang="tr-TR" altLang="en-US" sz="1400"/>
              <a:t>insansı</a:t>
            </a:r>
            <a:endParaRPr lang="tr-TR" altLang="en-US" sz="1400"/>
          </a:p>
          <a:p>
            <a:r>
              <a:rPr lang="tr-TR" altLang="en-US" sz="1400"/>
              <a:t>robot konusunda da</a:t>
            </a:r>
            <a:endParaRPr lang="tr-TR" altLang="en-US" sz="1400"/>
          </a:p>
          <a:p>
            <a:r>
              <a:rPr lang="tr-TR" altLang="en-US" sz="1400"/>
              <a:t>boş durmuyor.</a:t>
            </a:r>
            <a:endParaRPr lang="tr-TR" altLang="en-US" sz="1400"/>
          </a:p>
        </p:txBody>
      </p:sp>
      <p:pic>
        <p:nvPicPr>
          <p:cNvPr id="13" name="Picture 12" descr="33371F8700000578-3542621-Dubbed_a_robot_goddess_Jia_Jia_has_the_long_flowing_locks_and_ro-a-1_14609915148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065" y="4020185"/>
            <a:ext cx="2139950" cy="237744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511175" y="5781040"/>
            <a:ext cx="2821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35.000 km hızlı tren hattı. </a:t>
            </a:r>
            <a:endParaRPr lang="tr-TR" altLang="en-US" sz="1400"/>
          </a:p>
          <a:p>
            <a:r>
              <a:rPr lang="tr-TR" altLang="en-US" sz="1400"/>
              <a:t>Pekin-Şangay arası 1300 km 4.5 saat.</a:t>
            </a:r>
            <a:endParaRPr lang="tr-TR" altLang="en-US" sz="1400"/>
          </a:p>
        </p:txBody>
      </p:sp>
      <p:pic>
        <p:nvPicPr>
          <p:cNvPr id="18" name="Picture 17" descr="Danyang-Kunshan-Grand-Bridge"/>
          <p:cNvPicPr>
            <a:picLocks noChangeAspect="1"/>
          </p:cNvPicPr>
          <p:nvPr/>
        </p:nvPicPr>
        <p:blipFill>
          <a:blip r:embed="rId6"/>
          <a:srcRect t="2951" b="29195"/>
          <a:stretch>
            <a:fillRect/>
          </a:stretch>
        </p:blipFill>
        <p:spPr>
          <a:xfrm>
            <a:off x="3964940" y="4015740"/>
            <a:ext cx="4093210" cy="176657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3869690" y="5782310"/>
            <a:ext cx="4072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2006-2010 arasında yapılan Danyang-Kushan köprüsü. </a:t>
            </a:r>
            <a:endParaRPr lang="tr-TR" altLang="en-US" sz="1400"/>
          </a:p>
          <a:p>
            <a:r>
              <a:rPr lang="tr-TR" altLang="en-US" sz="1400"/>
              <a:t>165 km. Dünyanın en uzun köprüsü. </a:t>
            </a:r>
            <a:endParaRPr lang="tr-TR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rgbClr val="FF0000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ÖZET</a:t>
            </a:r>
            <a:endParaRPr lang="tr-TR" altLang="en-US" sz="2400" b="1">
              <a:solidFill>
                <a:srgbClr val="FF0000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BÖLÜM SONU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61690" y="2914015"/>
            <a:ext cx="546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lvl="0" indent="-34290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Firmalar çalışıyor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342900" lvl="0" indent="-34290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Ülkeler çalışıyor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 rot="960000">
            <a:off x="7465060" y="977900"/>
            <a:ext cx="4616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4000" b="1">
                <a:latin typeface="Segoe UI Light" panose="020B0502040204020203" charset="0"/>
                <a:cs typeface="Segoe UI Light" panose="020B0502040204020203" charset="0"/>
              </a:rPr>
              <a:t>MİLLET ÇALIŞIYOR</a:t>
            </a:r>
            <a:endParaRPr lang="tr-TR" altLang="en-US" sz="4000" b="1"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Roketsan Çalışıyor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97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Günümüzde aktif kullanılan roketleri Roketsan'ın çalışmaları tarihin seyrini değiştirdiğini gösteriyor.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6305" y="372110"/>
            <a:ext cx="6915150" cy="536257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76250" y="1203960"/>
            <a:ext cx="3679190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Atmaca Anti Gemi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Gezgin Karadan Denize Anti Gemi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TRG - 122 Balistik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TRG - 300 Balistik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Bora Balistik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J-600T Balistik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DSH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FIM-92 Stinger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Cirit Anti Tank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OMTAS  Anti Tank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UMTAS  Anti Tank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TR -107 Çok Namlulu Roket Atar Topçu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T-300   Çok Namlulu Roket Atar Topçu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TOROS 230  Çok Namlulu Roketatar Topçu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TOROS 260   Çok Namlulu Roketatar Topçu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T-22 Sakarya   Çok Namlulu Roket Atar Topçu Roketi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RA 7040 MLRS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SOM A Seyir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SOM B Seyir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SOM J Seyir Füzesi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HİSAR A Hava Savunma Füze Sistemi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HİSAR O Hava Savunma Füze Sistemi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HİSAR U Hava Savunma Füze Sistemi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Akbaba Havadan Karaya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Şahin Havadan Karaya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11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Göktuğ Havadan Karaya Füze</a:t>
            </a:r>
            <a:endParaRPr lang="tr-TR" altLang="en-US" sz="11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Aselsan Çalışıyor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97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64 ülkeye ihracat, yıllık 2 milyar dolar ciro. Dünya savunma sanayi şirketlerinde 52. sırada (2020)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8510" y="375920"/>
            <a:ext cx="7142480" cy="4501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15" y="1111885"/>
            <a:ext cx="3822065" cy="23241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4670" y="1111885"/>
            <a:ext cx="380428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sz="1400"/>
              <a:t>İlk kez mayın avlama gemisine </a:t>
            </a:r>
            <a:r>
              <a:rPr lang="en-US" sz="1400" b="1"/>
              <a:t>milli bir mayın tespit sonarı</a:t>
            </a:r>
            <a:r>
              <a:rPr lang="en-US" sz="1400"/>
              <a:t> entegre edilip kullanıma alınarak önemli başarıya imza atıldı. Kabul muayene testleri başarıyla tamamlanan çok sayıda HGK-84 Hassas Güdüm Kiti, TSK'ye teslim edildi.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5" y="2425700"/>
            <a:ext cx="3983355" cy="248031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534670" y="5040630"/>
            <a:ext cx="39833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sz="1400"/>
              <a:t>ASELSAN tarafından üretilen Uzun Menzilli Erken İhbar Radar Sistemi (EİRS), 2021 yılında Türk Silahlı Kuvvetleri'nin envanterinde olacak.</a:t>
            </a:r>
            <a:endParaRPr lang="en-US" sz="1400"/>
          </a:p>
        </p:txBody>
      </p:sp>
      <p:sp>
        <p:nvSpPr>
          <p:cNvPr id="11" name="Text Box 10"/>
          <p:cNvSpPr txBox="1"/>
          <p:nvPr/>
        </p:nvSpPr>
        <p:spPr>
          <a:xfrm>
            <a:off x="4502785" y="4891405"/>
            <a:ext cx="76492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KORAL ABD'li uzmanı şoke etti!  KORAL nedir? İdlib'deki Bahar Kalkanı Harekatı'nda KORAL sistemi kullanılıyor. KORAL ED Sistemi radar yayınları için tespit, teşhis, yön bulma fonksiyonlarını yerine getirirken, KORAL ET Sistemi </a:t>
            </a:r>
            <a:r>
              <a:rPr lang="en-US" sz="1200" b="1"/>
              <a:t>hedef radarların karıştırılıp aldatılmasını ve iş yapamaz hale getirilmesini sağlıyor</a:t>
            </a:r>
            <a:r>
              <a:rPr lang="en-US" sz="1200"/>
              <a:t>. Bu nitelikleriyle KORAL Sistemi hedef ülkelerin hava savunma sistemlerinde önemli bir zafiyet oluşturacak yetenekte bulunuyor. Jammer sistemi KORAL, "geniş frekans yön kapsama" kabiliyeti ile geniş bir alanı kontrol altına alıyor. </a:t>
            </a:r>
            <a:r>
              <a:rPr lang="en-US" sz="1200" b="1"/>
              <a:t>Uçak, tank ve helikopterleri aynı anda köreltilebiliyor.</a:t>
            </a:r>
            <a:endParaRPr lang="en-US" sz="12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r="5347"/>
          <a:stretch>
            <a:fillRect/>
          </a:stretch>
        </p:blipFill>
        <p:spPr>
          <a:xfrm>
            <a:off x="418465" y="1035685"/>
            <a:ext cx="2731770" cy="38004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Bayraktar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97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Açıklamaya gerek yok.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210" y="3557270"/>
            <a:ext cx="6292215" cy="243014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606155" y="320675"/>
            <a:ext cx="34645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accent1"/>
                </a:solidFill>
              </a:rPr>
              <a:t>https://www.baykarsavunma.com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970" y="869950"/>
            <a:ext cx="2799715" cy="5117465"/>
          </a:xfrm>
          <a:prstGeom prst="rect">
            <a:avLst/>
          </a:prstGeom>
        </p:spPr>
      </p:pic>
      <p:pic>
        <p:nvPicPr>
          <p:cNvPr id="8" name="Picture 7" descr="mini_yk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435" y="893445"/>
            <a:ext cx="3772535" cy="2663825"/>
          </a:xfrm>
          <a:prstGeom prst="rect">
            <a:avLst/>
          </a:prstGeom>
        </p:spPr>
      </p:pic>
      <p:pic>
        <p:nvPicPr>
          <p:cNvPr id="9" name="Picture 8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210" y="1483995"/>
            <a:ext cx="2733040" cy="18808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340000">
            <a:off x="233045" y="1183640"/>
            <a:ext cx="6094095" cy="235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618490" y="3930650"/>
            <a:ext cx="6332220" cy="24098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Peak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97280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charset="0"/>
                <a:cs typeface="Segoe UI Light" panose="020B0502040204020203" charset="0"/>
                <a:sym typeface="+mn-ea"/>
              </a:rPr>
              <a:t>Bir yerden başlamak lazım aşamasının geçildiği nokta. Artık daha büyük başarılar beklenir.</a:t>
            </a:r>
            <a:endParaRPr lang="tr-TR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80" y="1212215"/>
            <a:ext cx="4740275" cy="3162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290" y="274320"/>
            <a:ext cx="3843655" cy="38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190" y="4384040"/>
            <a:ext cx="4323715" cy="16459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Sönmez Trafo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97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CERN dünyanın en büyük parçacık hızlandırısına sahip.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0" y="211455"/>
            <a:ext cx="5792470" cy="5151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980" y="4031615"/>
            <a:ext cx="3481070" cy="267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000">
            <a:off x="4768850" y="394335"/>
            <a:ext cx="2920365" cy="2381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1111885"/>
            <a:ext cx="4059555" cy="46158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66725" y="5654040"/>
            <a:ext cx="136144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000" i="1"/>
              <a:t>kaynak:hurriyet.com.tr</a:t>
            </a:r>
            <a:endParaRPr lang="tr-TR" altLang="en-US" sz="1000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TÜRKİYEDE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rgbClr val="FF0000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ÖZET</a:t>
            </a:r>
            <a:endParaRPr lang="tr-TR" altLang="en-US" sz="2400" b="1">
              <a:solidFill>
                <a:srgbClr val="FF0000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BÖLÜM SONU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61690" y="2914015"/>
            <a:ext cx="546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lvl="0" indent="-34290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Ülkemizde de ciddi hareketlenme var 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marL="342900" lvl="0" indent="-34290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Firmalar atağa geçiyor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33b9b9055c03aa4faed486fe2d91b70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2855" y="651510"/>
            <a:ext cx="2941955" cy="19253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KİŞİLER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LINUS TORVALDS: 1992'DE </a:t>
            </a:r>
            <a:r>
              <a:rPr lang="tr-TR" altLang="en-US" sz="24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LINUX</a:t>
            </a: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 DİYE BİR İŞLETİM SİSTEMİ GELİŞTİRDİ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Linux ve Git. Bir insanın iki devrimsel başarısı...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91820" y="1166495"/>
            <a:ext cx="54737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>
                <a:sym typeface="+mn-ea"/>
              </a:rPr>
              <a:t>Finlandiya </a:t>
            </a:r>
            <a:r>
              <a:rPr lang="tr-TR" altLang="en-US" sz="1400"/>
              <a:t>1969 doğumlu. </a:t>
            </a:r>
            <a:endParaRPr lang="tr-TR" altLang="en-US" sz="1400"/>
          </a:p>
          <a:p>
            <a:endParaRPr lang="en-US" sz="1400"/>
          </a:p>
          <a:p>
            <a:r>
              <a:rPr lang="en-US" sz="1400"/>
              <a:t>17 Eylül 1991 tarihinde, Linux’un ilk sürümü olan 0.01’i İnternet’te yayınladı.</a:t>
            </a:r>
            <a:endParaRPr lang="en-US" sz="1400"/>
          </a:p>
          <a:p>
            <a:endParaRPr lang="en-US" sz="1400"/>
          </a:p>
          <a:p>
            <a:r>
              <a:rPr lang="tr-TR" altLang="en-US" sz="1400"/>
              <a:t>Linux çekirdeğini geliştirmede kullanmak üzere  GIT teknolojisini geliştirdi.</a:t>
            </a:r>
            <a:endParaRPr lang="tr-TR" altLang="en-US" sz="1400"/>
          </a:p>
          <a:p>
            <a:endParaRPr lang="tr-TR" altLang="en-US" sz="1400"/>
          </a:p>
          <a:p>
            <a:r>
              <a:rPr lang="tr-TR" altLang="en-US" sz="1400"/>
              <a:t>GIT üzerine kurulu </a:t>
            </a:r>
            <a:r>
              <a:rPr lang="tr-TR" altLang="en-US" sz="1400">
                <a:solidFill>
                  <a:schemeClr val="accent1">
                    <a:lumMod val="75000"/>
                  </a:schemeClr>
                </a:solidFill>
              </a:rPr>
              <a:t>www.github.com</a:t>
            </a:r>
            <a:r>
              <a:rPr lang="tr-TR" altLang="en-US" sz="1400"/>
              <a:t> Microsoft tarafından 7.5 milyar dolara satın alındı.  GitHub milyonlarca açık kaynak kodlu yazılım barındıran bir sitedir.</a:t>
            </a:r>
            <a:endParaRPr lang="tr-TR" altLang="en-US" sz="1400"/>
          </a:p>
        </p:txBody>
      </p:sp>
      <p:pic>
        <p:nvPicPr>
          <p:cNvPr id="8" name="Picture 7" descr="1920px-Git-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4082415"/>
            <a:ext cx="2813050" cy="117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" y="3345815"/>
            <a:ext cx="3591560" cy="2419350"/>
          </a:xfrm>
          <a:prstGeom prst="rect">
            <a:avLst/>
          </a:prstGeom>
        </p:spPr>
      </p:pic>
      <p:pic>
        <p:nvPicPr>
          <p:cNvPr id="10" name="Picture 9" descr="linux-1024x5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320" y="3954145"/>
            <a:ext cx="2590165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>
            <a:hlinkClick r:id="rId1" tooltip="" action="ppaction://hlinksldjump"/>
          </p:cNvPr>
          <p:cNvSpPr/>
          <p:nvPr/>
        </p:nvSpPr>
        <p:spPr>
          <a:xfrm>
            <a:off x="1140460" y="964565"/>
            <a:ext cx="406019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DÜNYADA NELER OLUYOR?</a:t>
            </a:r>
            <a:endParaRPr lang="tr-TR" altLang="en-US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Rectangles 2">
            <a:hlinkClick r:id="rId2" tooltip="" action="ppaction://hlinksldjump"/>
          </p:cNvPr>
          <p:cNvSpPr/>
          <p:nvPr/>
        </p:nvSpPr>
        <p:spPr>
          <a:xfrm>
            <a:off x="2034540" y="2292350"/>
            <a:ext cx="394589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TÜRKİYEDE NELER OLUYOR?</a:t>
            </a:r>
            <a:endParaRPr lang="tr-TR" altLang="en-US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Rectangles 3">
            <a:hlinkClick r:id="rId3" action="ppaction://hlinksldjump"/>
          </p:cNvPr>
          <p:cNvSpPr/>
          <p:nvPr/>
        </p:nvSpPr>
        <p:spPr>
          <a:xfrm>
            <a:off x="3472180" y="3620135"/>
            <a:ext cx="377190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KİŞİLER</a:t>
            </a:r>
            <a:endParaRPr lang="tr-TR" altLang="en-US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Rectangles 4">
            <a:hlinkClick r:id="rId4" action="ppaction://hlinksldjump"/>
          </p:cNvPr>
          <p:cNvSpPr/>
          <p:nvPr/>
        </p:nvSpPr>
        <p:spPr>
          <a:xfrm>
            <a:off x="4693920" y="4948555"/>
            <a:ext cx="377190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BİZ NE YAPIYORUZ?</a:t>
            </a:r>
            <a:endParaRPr lang="tr-TR" altLang="en-US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67960" y="1510665"/>
            <a:ext cx="38703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Birkaç örnekle dünyada kim ne yapıyor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38215" y="2838450"/>
            <a:ext cx="47936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Türkiye'deki çalışmalara ve şirketlere birkaç örnek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244080" y="4166235"/>
            <a:ext cx="36480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Tek başına bu kadar işi nasıl yaptılar?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Alan-k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5290" y="416560"/>
            <a:ext cx="3810000" cy="27717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KİŞİLER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ALAN KAY: Nesneye dayalı programlama ve ilk grafik arayüzü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...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91820" y="1166495"/>
            <a:ext cx="547370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/>
              <a:t>DR. ALAN KAY, President of Viewpoints Research Institute, Inc., and Senior Fellow at Hewlett Packard Labs and is best known for the ideas of 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personal computing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intimate laptop computer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inventions of the overlapping-window interface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modern object-oriented programming. </a:t>
            </a:r>
            <a:endParaRPr lang="en-US" sz="1400"/>
          </a:p>
          <a:p>
            <a:pPr marL="285750" indent="-285750"/>
            <a:endParaRPr lang="en-US" sz="1400"/>
          </a:p>
          <a:p>
            <a:r>
              <a:rPr lang="en-US" sz="1400"/>
              <a:t>One of the founders of the Xerox Palo Alto Research Center, (PARC) he led one of the several groups that together developed modern workstations (and the forerunners of the Macintosh), 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Smalltalk </a:t>
            </a:r>
            <a:r>
              <a:rPr lang="tr-TR" altLang="en-US" sz="1400"/>
              <a:t>programming language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overlapping window interface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Desktop Publishing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Ethernet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Laser printing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and network "client-servers."</a:t>
            </a:r>
            <a:endParaRPr lang="en-US" sz="1400"/>
          </a:p>
          <a:p>
            <a:endParaRPr lang="en-US" sz="1400"/>
          </a:p>
          <a:p>
            <a:r>
              <a:rPr lang="en-US" sz="1400"/>
              <a:t>Prior to his work at Xerox, Dr. Kay was a member of the University of Utah ARPA research team that </a:t>
            </a:r>
            <a:r>
              <a:rPr lang="en-US" sz="1400" b="1"/>
              <a:t>developed 3-D graphics</a:t>
            </a:r>
            <a:r>
              <a:rPr lang="en-US" sz="1400"/>
              <a:t>. There he earned a doctorate (with distinction) in 1969 for the development of </a:t>
            </a:r>
            <a:r>
              <a:rPr lang="en-US" sz="1400" b="1"/>
              <a:t>the first graphical object-oriented personal computer</a:t>
            </a:r>
            <a:r>
              <a:rPr lang="en-US" sz="1400"/>
              <a:t>. He holds undergraduate degrees in </a:t>
            </a:r>
            <a:r>
              <a:rPr lang="en-US" sz="1400" b="1"/>
              <a:t>mathematics and molecular biology </a:t>
            </a:r>
            <a:r>
              <a:rPr lang="en-US" sz="1400"/>
              <a:t>from the University of Colorado. Kay also participated in the original design of the ARPANet, which later became the Internet.</a:t>
            </a:r>
            <a:endParaRPr lang="en-US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KİŞİLER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rgbClr val="FF0000"/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ÖZET</a:t>
            </a:r>
            <a:endParaRPr lang="tr-TR" altLang="en-US" sz="2400" b="1">
              <a:solidFill>
                <a:srgbClr val="FF0000"/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BÖLÜM SONU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61690" y="2914015"/>
            <a:ext cx="6296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lvl="0" indent="-342900" algn="l">
              <a:buClrTx/>
              <a:buSzTx/>
              <a:buFont typeface="Wingdings" panose="05000000000000000000" charset="0"/>
              <a:buChar char="ü"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Tek bir insan çok fazla şey başarabiliyor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  <a:p>
            <a:pPr lvl="0" indent="0" algn="l">
              <a:buClrTx/>
              <a:buSzTx/>
              <a:buFont typeface="Wingdings" panose="05000000000000000000" charset="0"/>
              <a:buNone/>
            </a:pP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tx1">
                <a:lumMod val="50000"/>
                <a:lumOff val="50000"/>
              </a:schemeClr>
            </a:gs>
            <a:gs pos="73000">
              <a:schemeClr val="tx1">
                <a:lumMod val="95000"/>
                <a:lumOff val="5000"/>
              </a:schemeClr>
            </a:gs>
            <a:gs pos="99000">
              <a:schemeClr val="tx1">
                <a:lumMod val="75000"/>
                <a:lumOff val="25000"/>
              </a:schemeClr>
            </a:gs>
          </a:gsLst>
          <a:lin ang="654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2597150" y="901700"/>
            <a:ext cx="6997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40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BİZ NE YAPIYORUZ?</a:t>
            </a:r>
            <a:endParaRPr lang="tr-TR" altLang="en-US" sz="40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597150" y="2458085"/>
            <a:ext cx="69970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Kendimizi geliştiriyor muyuz?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ctr"/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Ürünlerimizi geliştiriyor muyuz?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82875" y="4462780"/>
            <a:ext cx="69970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DÜNYADAKİ FİRMALARI GEÇTİK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ctr"/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TÜRKİYE'YEDEKİ FİRMALARA GÖRE NEREDEYİZ?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40000"/>
                <a:lumOff val="60000"/>
              </a:schemeClr>
            </a:gs>
            <a:gs pos="51000">
              <a:schemeClr val="tx2"/>
            </a:gs>
            <a:gs pos="99000">
              <a:schemeClr val="tx2"/>
            </a:gs>
          </a:gsLst>
          <a:lin ang="1074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573405" y="977900"/>
            <a:ext cx="5422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Günü Kurtarmaya Bakan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altLang="en-US" sz="3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Ruhsuz ve İsteksiz</a:t>
            </a:r>
            <a:endParaRPr lang="tr-TR" altLang="en-US" sz="3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826250" y="977900"/>
            <a:ext cx="5422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altLang="en-US" sz="3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Yarını Düşünen</a:t>
            </a:r>
            <a:endParaRPr lang="tr-TR" altLang="en-US" sz="3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altLang="en-US" sz="3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Ruhuyla Motive Olmuş</a:t>
            </a:r>
            <a:endParaRPr lang="tr-TR" altLang="en-US" sz="3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628390" y="4701540"/>
            <a:ext cx="54222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alt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Segoe UI Light" panose="020B0502040204020203" charset="0"/>
                <a:cs typeface="Segoe UI Light" panose="020B0502040204020203" charset="0"/>
              </a:rPr>
              <a:t>MİYİZ</a:t>
            </a:r>
            <a:endParaRPr lang="tr-TR" altLang="en-US" sz="66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ctr"/>
            <a:r>
              <a:rPr lang="tr-TR" altLang="en-US" sz="66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?</a:t>
            </a:r>
            <a:endParaRPr lang="tr-TR" altLang="en-US" sz="66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826250" y="2534920"/>
            <a:ext cx="54222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Gelişme ve geliştirme odaklı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Kalite odaklı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Yaptığını yazan ve unutmayan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Net amaçları olan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Kısa ve uzun vadeli planları olan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tx1"/>
                </a:solidFill>
                <a:latin typeface="Segoe UI Light" panose="020B0502040204020203" charset="0"/>
                <a:cs typeface="Segoe UI Light" panose="020B0502040204020203" charset="0"/>
              </a:rPr>
              <a:t>Sürekli kendini ve durumu sorgulayan</a:t>
            </a:r>
            <a:endParaRPr lang="tr-TR" altLang="en-US" sz="2200" b="1">
              <a:solidFill>
                <a:schemeClr val="tx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3405" y="3441700"/>
            <a:ext cx="51174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ü"/>
            </a:pPr>
            <a:r>
              <a:rPr lang="tr-TR" altLang="en-US" sz="2200" b="1">
                <a:solidFill>
                  <a:schemeClr val="bg1"/>
                </a:solidFill>
                <a:latin typeface="Segoe UI Light" panose="020B0502040204020203" charset="0"/>
                <a:cs typeface="Segoe UI Light" panose="020B0502040204020203" charset="0"/>
              </a:rPr>
              <a:t>Bunlara aval aval bakan ve akşam olsa da eve gitsek diyen</a:t>
            </a:r>
            <a:endParaRPr lang="tr-TR" altLang="en-US" sz="2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endParaRPr lang="tr-TR" altLang="en-US" sz="2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marL="342900" indent="-342900" algn="l"/>
            <a:endParaRPr lang="tr-TR" altLang="en-US" sz="2200" b="1">
              <a:solidFill>
                <a:schemeClr val="bg1"/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1527175" y="2610485"/>
            <a:ext cx="4925060" cy="83121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87320" y="2940050"/>
            <a:ext cx="5902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NET BAŞLIKLAR ALTINDA ADIM ADIM İLERLEME HEDEFLERİ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Dünyayı tümden değiştiren yarıiletkenlerde manzara: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...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8765" y="551815"/>
            <a:ext cx="3204210" cy="6138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17070"/>
          <a:stretch>
            <a:fillRect/>
          </a:stretch>
        </p:blipFill>
        <p:spPr>
          <a:xfrm>
            <a:off x="563245" y="1266825"/>
            <a:ext cx="6919595" cy="32480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63245" y="4726940"/>
            <a:ext cx="66414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1990'larda Japonlar lider, ilk onda 6 Japon firma var. 2018'de ise 1.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2018'de 5 ABD firması ilk onda. 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2018'de Güney Kore lider (Samsung). İlk onda 2 G.Kore şirketi var.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>
                <a:latin typeface="Segoe UI Light" panose="020B0502040204020203" charset="0"/>
                <a:cs typeface="Segoe UI Light" panose="020B0502040204020203" charset="0"/>
              </a:rPr>
              <a:t>2000'den sonra ilk onda Avrupa şirketi yok.</a:t>
            </a:r>
            <a:endParaRPr lang="tr-TR" altLang="en-US"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7971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AMD ve Intel arasındaki rekabet kıyasıya devam ediyor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AMD 64 çekirdekli işlemciyle dikkat çekerken, Intel... 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940" y="1269365"/>
            <a:ext cx="5191125" cy="2362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35940" y="3742690"/>
            <a:ext cx="519112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/>
              <a:t>New 10th Gen Intel® Core™ processors deliver remarkable performance upgrades for improved productivity and stunning entertainment, including </a:t>
            </a:r>
            <a:r>
              <a:rPr lang="en-US" sz="1400" b="1"/>
              <a:t>up to 5.3 GHz</a:t>
            </a:r>
            <a:r>
              <a:rPr lang="en-US" sz="1400"/>
              <a:t>, Intel® </a:t>
            </a:r>
            <a:r>
              <a:rPr lang="en-US" sz="1400" b="1"/>
              <a:t>Wi-Fi 6</a:t>
            </a:r>
            <a:r>
              <a:rPr lang="en-US" sz="1400"/>
              <a:t> (Gig+), </a:t>
            </a:r>
            <a:r>
              <a:rPr lang="en-US" sz="1400" b="1"/>
              <a:t>Thunderbolt™ 3</a:t>
            </a:r>
            <a:r>
              <a:rPr lang="en-US" sz="1400"/>
              <a:t> technology, </a:t>
            </a:r>
            <a:r>
              <a:rPr lang="en-US" sz="1400" b="1"/>
              <a:t>4K HDR</a:t>
            </a:r>
            <a:r>
              <a:rPr lang="en-US" sz="1400"/>
              <a:t>, intelligent system optimization, and more.</a:t>
            </a:r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1847850"/>
            <a:ext cx="5339080" cy="2745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1269365"/>
            <a:ext cx="5218430" cy="165925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753860" y="4246245"/>
            <a:ext cx="798830" cy="91376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98805" y="5819140"/>
            <a:ext cx="36423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600">
                <a:latin typeface="Segoe UI Light" panose="020B0502040204020203" charset="0"/>
                <a:cs typeface="Segoe UI Light" panose="020B0502040204020203" charset="0"/>
              </a:rPr>
              <a:t>Amazon bile kendi işlemcisini üretiyor</a:t>
            </a:r>
            <a:endParaRPr lang="tr-TR" altLang="en-US" sz="1600"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80000">
            <a:off x="9698355" y="1130935"/>
            <a:ext cx="1743075" cy="1724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5" y="1118235"/>
            <a:ext cx="5278755" cy="21958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5" y="3928745"/>
            <a:ext cx="5434965" cy="18903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598805" y="3314065"/>
            <a:ext cx="52781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600">
                <a:latin typeface="Segoe UI Light" panose="020B0502040204020203" charset="0"/>
                <a:cs typeface="Segoe UI Light" panose="020B0502040204020203" charset="0"/>
              </a:rPr>
              <a:t>NVidia yapay zeka işlemcileri ile boyut değiştirmiş durumda</a:t>
            </a:r>
            <a:endParaRPr lang="tr-TR" altLang="en-US" sz="1600"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08420" y="2230755"/>
            <a:ext cx="30467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400" b="1">
                <a:latin typeface="Segoe UI Light" panose="020B0502040204020203" charset="0"/>
                <a:cs typeface="Segoe UI Light" panose="020B0502040204020203" charset="0"/>
              </a:rPr>
              <a:t>FULL SELF-DRIVING CHIP</a:t>
            </a:r>
            <a:endParaRPr lang="tr-TR" altLang="en-US" sz="1400">
              <a:latin typeface="Segoe UI Light" panose="020B0502040204020203" charset="0"/>
              <a:cs typeface="Segoe UI Light" panose="020B0502040204020203" charset="0"/>
            </a:endParaRPr>
          </a:p>
          <a:p>
            <a:r>
              <a:rPr lang="tr-TR" altLang="en-US" sz="1400">
                <a:latin typeface="Segoe UI Light" panose="020B0502040204020203" charset="0"/>
                <a:cs typeface="Segoe UI Light" panose="020B0502040204020203" charset="0"/>
              </a:rPr>
              <a:t>Tesla'nın sürüş kontrolü için geliştirilmiş chip</a:t>
            </a:r>
            <a:endParaRPr lang="tr-TR" altLang="en-US" sz="1400"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8" name="Picture 17" descr="tesla-model-3-754x365"/>
          <p:cNvPicPr>
            <a:picLocks noChangeAspect="1"/>
          </p:cNvPicPr>
          <p:nvPr/>
        </p:nvPicPr>
        <p:blipFill>
          <a:blip r:embed="rId4"/>
          <a:srcRect l="13669" t="22703" r="15411" b="18265"/>
          <a:stretch>
            <a:fillRect/>
          </a:stretch>
        </p:blipFill>
        <p:spPr>
          <a:xfrm>
            <a:off x="6318885" y="1118235"/>
            <a:ext cx="2884805" cy="1162685"/>
          </a:xfrm>
          <a:prstGeom prst="rect">
            <a:avLst/>
          </a:prstGeom>
        </p:spPr>
      </p:pic>
      <p:pic>
        <p:nvPicPr>
          <p:cNvPr id="19" name="Picture 18" descr="apple_apple-silicon_xcode-alert_06222020_big.jpg.lar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70" y="3928745"/>
            <a:ext cx="3714115" cy="237617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6706870" y="3345180"/>
            <a:ext cx="48456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600">
                <a:latin typeface="Segoe UI Light" panose="020B0502040204020203" charset="0"/>
                <a:cs typeface="Segoe UI Light" panose="020B0502040204020203" charset="0"/>
              </a:rPr>
              <a:t>Apple kendi işlemcisini üretme kararı aldı.</a:t>
            </a:r>
            <a:endParaRPr lang="tr-TR" altLang="en-US" sz="1600">
              <a:latin typeface="Segoe UI Light" panose="020B0502040204020203" charset="0"/>
              <a:cs typeface="Segoe UI Light" panose="020B0502040204020203" charset="0"/>
            </a:endParaRPr>
          </a:p>
          <a:p>
            <a:r>
              <a:rPr lang="tr-TR" altLang="en-US" sz="1600">
                <a:latin typeface="Segoe UI Light" panose="020B0502040204020203" charset="0"/>
                <a:cs typeface="Segoe UI Light" panose="020B0502040204020203" charset="0"/>
              </a:rPr>
              <a:t>Artık MacBook bilgisayarlarda Intel işlemcisi olmayacak.</a:t>
            </a:r>
            <a:endParaRPr lang="tr-TR" altLang="en-US" sz="1600"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1360170"/>
            <a:ext cx="3793490" cy="291338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VR Uçuyor ve Microsoft Hololens İle Bir Devrimin Peşinde 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r="4363" b="-44"/>
          <a:stretch>
            <a:fillRect/>
          </a:stretch>
        </p:blipFill>
        <p:spPr>
          <a:xfrm>
            <a:off x="4404360" y="1360170"/>
            <a:ext cx="5150485" cy="2914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-11289" t="-648" r="11289" b="648"/>
          <a:stretch>
            <a:fillRect/>
          </a:stretch>
        </p:blipFill>
        <p:spPr>
          <a:xfrm>
            <a:off x="9382125" y="1341120"/>
            <a:ext cx="2306320" cy="2939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4613275"/>
            <a:ext cx="3794760" cy="2009140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1410335" y="441896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OCULUS RIFT S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60" y="4495165"/>
            <a:ext cx="2671445" cy="193167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4594860" y="441896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/>
              <a:t>HTC VIVO PRO</a:t>
            </a:r>
            <a:endParaRPr lang="tr-TR" alt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385" y="4613275"/>
            <a:ext cx="3232150" cy="193294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7856855" y="441896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/>
              <a:t>SONY</a:t>
            </a:r>
            <a:endParaRPr lang="tr-TR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Pil Konusunda Köklü Değişiklikler Olacak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340" y="1234440"/>
            <a:ext cx="3917950" cy="2608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610" y="1475740"/>
            <a:ext cx="3399155" cy="344551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432300" y="4958715"/>
            <a:ext cx="3399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600" b="1"/>
              <a:t>Grafen piller</a:t>
            </a:r>
            <a:r>
              <a:rPr lang="tr-TR" altLang="en-US" sz="1600"/>
              <a:t> geliyor derken bir de</a:t>
            </a:r>
            <a:endParaRPr lang="tr-TR" altLang="en-US" sz="1600"/>
          </a:p>
          <a:p>
            <a:r>
              <a:rPr lang="tr-TR" altLang="en-US" sz="1600" b="1"/>
              <a:t>Solid State Battery</a:t>
            </a:r>
            <a:r>
              <a:rPr lang="tr-TR" altLang="en-US" sz="1600"/>
              <a:t> diye bir kavram çıktı. Ve birde </a:t>
            </a:r>
            <a:r>
              <a:rPr lang="tr-TR" altLang="en-US" sz="1600" b="1"/>
              <a:t>Gallium Nitride</a:t>
            </a:r>
            <a:r>
              <a:rPr lang="tr-TR" altLang="en-US" sz="1600"/>
              <a:t> var.</a:t>
            </a:r>
            <a:endParaRPr lang="tr-TR" altLang="en-US" sz="1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515" y="1475740"/>
            <a:ext cx="2315210" cy="2152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515" y="3670300"/>
            <a:ext cx="2351405" cy="16160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930515" y="5311775"/>
            <a:ext cx="23514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400"/>
              <a:t>Tesla şimdiden 600km menzil</a:t>
            </a:r>
            <a:endParaRPr lang="tr-TR" altLang="en-US" sz="1400"/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Uzun ömürlü piller robot, araba, drone, telefon, bilgisayar vb. hepsini başka boyuta taşıyacak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10" name="Picture 9" descr="Goodenough13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" y="3879850"/>
            <a:ext cx="2741295" cy="154051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305810" y="3803650"/>
            <a:ext cx="12922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John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Goodenough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Doğum:1922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Pilin piri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Lityum-Ionu icat etti.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Nobel aldı.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altLang="en-US" sz="1400">
                <a:solidFill>
                  <a:schemeClr val="accent2">
                    <a:lumMod val="75000"/>
                  </a:schemeClr>
                </a:solidFill>
              </a:rPr>
              <a:t>Hala çalışıyor.</a:t>
            </a:r>
            <a:endParaRPr lang="tr-TR" altLang="en-US" sz="140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60000">
            <a:off x="735965" y="4075430"/>
            <a:ext cx="1754505" cy="17545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65" y="4361815"/>
            <a:ext cx="1676400" cy="1581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Gallium Nitride (GaN). Silikondan iyi bir yarı  iletken.</a:t>
            </a:r>
            <a:r>
              <a:rPr lang="tr-TR" altLang="en-US" sz="1600" b="1" i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 Google bu maddeye para döküyor</a:t>
            </a:r>
            <a:endParaRPr lang="tr-TR" altLang="en-US" sz="1600" b="1" i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Farklı maddeler ve yepyeni firmalar. Gan Systems 2008'de kurulmuş ve bu işin öncülerinden.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09600" y="3532505"/>
            <a:ext cx="3488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600">
                <a:latin typeface="Arial Narrow" panose="020B0606020202030204" charset="0"/>
                <a:cs typeface="Arial Narrow" panose="020B0606020202030204" charset="0"/>
              </a:rPr>
              <a:t>Isınmayan,hızlı, güvenli ve ufak şarj cihazları</a:t>
            </a:r>
            <a:endParaRPr lang="tr-TR" altLang="en-US" sz="1600">
              <a:latin typeface="Arial Narrow" panose="020B0606020202030204" charset="0"/>
              <a:cs typeface="Arial Narrow" panose="020B0606020202030204" charset="0"/>
            </a:endParaRPr>
          </a:p>
          <a:p>
            <a:r>
              <a:rPr lang="tr-TR" altLang="en-US" sz="1600">
                <a:latin typeface="Arial Narrow" panose="020B0606020202030204" charset="0"/>
                <a:cs typeface="Arial Narrow" panose="020B0606020202030204" charset="0"/>
              </a:rPr>
              <a:t>Gallium Nitride 5G için çok kritik</a:t>
            </a:r>
            <a:endParaRPr lang="tr-TR" altLang="en-US" sz="1600">
              <a:latin typeface="Arial Narrow" panose="020B0606020202030204" charset="0"/>
              <a:cs typeface="Arial Narrow" panose="020B0606020202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7930"/>
            <a:ext cx="2188210" cy="2314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395" y="1190625"/>
            <a:ext cx="1842770" cy="2341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0" y="1190625"/>
            <a:ext cx="5426710" cy="447611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975350" y="5784850"/>
            <a:ext cx="2540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i="1"/>
              <a:t>https://gansystems.com</a:t>
            </a:r>
            <a:endParaRPr lang="en-US" sz="1000" i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350" y="1671955"/>
            <a:ext cx="5426710" cy="12795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752475" y="5784850"/>
            <a:ext cx="172148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1000" i="1">
                <a:sym typeface="+mn-ea"/>
              </a:rPr>
              <a:t>https://www.infineon.com</a:t>
            </a:r>
            <a:endParaRPr lang="en-US" sz="1000" i="1"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60000">
            <a:off x="2072005" y="3924935"/>
            <a:ext cx="4256405" cy="75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7200" y="274320"/>
            <a:ext cx="3881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DÜNYADA NELER OLUYOR</a:t>
            </a:r>
            <a:r>
              <a:rPr lang="tr-TR" altLang="en-US" sz="2400" b="1">
                <a:solidFill>
                  <a:schemeClr val="accent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?</a:t>
            </a:r>
            <a:endParaRPr lang="tr-TR" altLang="en-US" sz="2400" b="1">
              <a:solidFill>
                <a:schemeClr val="accent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651510"/>
            <a:ext cx="10232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400" b="1">
                <a:solidFill>
                  <a:schemeClr val="tx2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Humanoid robotlar yolda</a:t>
            </a:r>
            <a:endParaRPr lang="tr-TR" altLang="en-US" sz="2400" b="1">
              <a:solidFill>
                <a:schemeClr val="tx2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8655" y="6029960"/>
            <a:ext cx="1023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tr-TR" altLang="en-US" sz="2000" b="1">
                <a:solidFill>
                  <a:schemeClr val="accent1">
                    <a:lumMod val="75000"/>
                  </a:schemeClr>
                </a:solidFill>
                <a:latin typeface="Segoe UI Light" panose="020B0502040204020203" charset="0"/>
                <a:cs typeface="Segoe UI Light" panose="020B0502040204020203" charset="0"/>
                <a:sym typeface="+mn-ea"/>
              </a:rPr>
              <a:t>Uzun ömürlü piller robot, araba, drone, telefon, bilgisayar vb. hepsini başka boyuta taşıyacak</a:t>
            </a:r>
            <a:endParaRPr lang="tr-TR" altLang="en-US" sz="2000" b="1">
              <a:solidFill>
                <a:schemeClr val="accent1">
                  <a:lumMod val="75000"/>
                </a:schemeClr>
              </a:solidFill>
              <a:latin typeface="Segoe UI Light" panose="020B0502040204020203" charset="0"/>
              <a:cs typeface="Segoe UI Light" panose="020B0502040204020203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1111885"/>
            <a:ext cx="3585845" cy="3481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90" y="1051560"/>
            <a:ext cx="3741420" cy="28060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231005" y="3857625"/>
            <a:ext cx="3596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1400"/>
              <a:t>2013 Yılında kurulan Hanson Robotics</a:t>
            </a:r>
            <a:endParaRPr lang="tr-TR" altLang="en-US" sz="1400"/>
          </a:p>
          <a:p>
            <a:r>
              <a:rPr lang="tr-TR" altLang="en-US" sz="1400"/>
              <a:t>45, evet 45 çalışanı ile inanılmaz işler başarıyor.</a:t>
            </a:r>
            <a:endParaRPr lang="tr-TR" alt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425" y="972185"/>
            <a:ext cx="3670935" cy="34074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7334</Words>
  <Application>WPS Presentation</Application>
  <PresentationFormat>Widescreen</PresentationFormat>
  <Paragraphs>300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Arial Black</vt:lpstr>
      <vt:lpstr>Segoe UI Light</vt:lpstr>
      <vt:lpstr>Arial Narrow</vt:lpstr>
      <vt:lpstr>Microsoft YaHei</vt:lpstr>
      <vt:lpstr>Arial Unicode MS</vt:lpstr>
      <vt:lpstr>Calibri Light</vt:lpstr>
      <vt:lpstr>Calibri</vt:lpstr>
      <vt:lpstr>Wingdings</vt:lpstr>
      <vt:lpstr>Office Theme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40</cp:revision>
  <dcterms:created xsi:type="dcterms:W3CDTF">2020-07-07T14:29:00Z</dcterms:created>
  <dcterms:modified xsi:type="dcterms:W3CDTF">2020-07-14T07:37:33Z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