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"/>
  </p:notesMasterIdLst>
  <p:sldIdLst>
    <p:sldId id="280" r:id="rId3"/>
    <p:sldId id="341" r:id="rId4"/>
    <p:sldId id="256" r:id="rId5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267" r:id="rId24"/>
    <p:sldId id="268" r:id="rId25"/>
    <p:sldId id="269" r:id="rId26"/>
    <p:sldId id="283" r:id="rId27"/>
    <p:sldId id="284" r:id="rId28"/>
    <p:sldId id="287" r:id="rId29"/>
    <p:sldId id="289" r:id="rId30"/>
    <p:sldId id="288" r:id="rId31"/>
    <p:sldId id="270" r:id="rId32"/>
    <p:sldId id="271" r:id="rId33"/>
    <p:sldId id="286" r:id="rId34"/>
    <p:sldId id="285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2" r:id="rId44"/>
  </p:sldIdLst>
  <p:sldSz cx="9144000" cy="5143500" type="screen16x9"/>
  <p:notesSz cx="6858000" cy="9144000"/>
  <p:embeddedFontLst>
    <p:embeddedFont>
      <p:font typeface="PT Sans Narrow" panose="020B0506020203020204"/>
      <p:regular r:id="rId48"/>
    </p:embeddedFont>
    <p:embeddedFont>
      <p:font typeface="Open Sans" panose="020B0606030504020204"/>
      <p:regular r:id="rId49"/>
    </p:embeddedFont>
    <p:embeddedFont>
      <p:font typeface="Bodoni MT Black" panose="02070A03080606020203" charset="0"/>
      <p:bold r:id="rId50"/>
    </p:embeddedFont>
    <p:embeddedFont>
      <p:font typeface="Trebuchet MS" panose="020B0603020202020204"/>
      <p:regular r:id="rId51"/>
    </p:embeddedFont>
    <p:embeddedFont>
      <p:font typeface="Arial Narrow" panose="020B0606020202030204" charset="0"/>
      <p:regular r:id="rId52"/>
    </p:embeddedFont>
    <p:embeddedFont>
      <p:font typeface="Impact" panose="020B0806030902050204"/>
      <p:regular r:id="rId53"/>
    </p:embeddedFont>
    <p:embeddedFont>
      <p:font typeface="Calibri" panose="020F0502020204030204"/>
      <p:regular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  <p:embeddedFont>
      <p:font typeface="Castellar" panose="020A0402060406010301" charset="0"/>
      <p:regular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C4FF"/>
    <a:srgbClr val="000000"/>
    <a:srgbClr val="E0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45" y="366"/>
      </p:cViewPr>
      <p:guideLst>
        <p:guide orient="horz" pos="1488"/>
        <p:guide pos="29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58" Type="http://schemas.openxmlformats.org/officeDocument/2006/relationships/font" Target="fonts/font11.fntdata"/><Relationship Id="rId57" Type="http://schemas.openxmlformats.org/officeDocument/2006/relationships/font" Target="fonts/font10.fntdata"/><Relationship Id="rId56" Type="http://schemas.openxmlformats.org/officeDocument/2006/relationships/font" Target="fonts/font9.fntdata"/><Relationship Id="rId55" Type="http://schemas.openxmlformats.org/officeDocument/2006/relationships/font" Target="fonts/font8.fntdata"/><Relationship Id="rId54" Type="http://schemas.openxmlformats.org/officeDocument/2006/relationships/font" Target="fonts/font7.fntdata"/><Relationship Id="rId53" Type="http://schemas.openxmlformats.org/officeDocument/2006/relationships/font" Target="fonts/font6.fntdata"/><Relationship Id="rId52" Type="http://schemas.openxmlformats.org/officeDocument/2006/relationships/font" Target="fonts/font5.fntdata"/><Relationship Id="rId51" Type="http://schemas.openxmlformats.org/officeDocument/2006/relationships/font" Target="fonts/font4.fntdata"/><Relationship Id="rId50" Type="http://schemas.openxmlformats.org/officeDocument/2006/relationships/font" Target="fonts/font3.fntdata"/><Relationship Id="rId5" Type="http://schemas.openxmlformats.org/officeDocument/2006/relationships/slide" Target="slides/slide3.xml"/><Relationship Id="rId49" Type="http://schemas.openxmlformats.org/officeDocument/2006/relationships/font" Target="fonts/font2.fntdata"/><Relationship Id="rId48" Type="http://schemas.openxmlformats.org/officeDocument/2006/relationships/font" Target="fonts/font1.fntdata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1BAA2B-B791-4C59-9D69-F610C00D3F50}" type="doc">
      <dgm:prSet loTypeId="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805D08D-24D3-4642-B9C4-E8160A97B01F}">
      <dgm:prSet/>
      <dgm:spPr/>
      <dgm:t>
        <a:bodyPr/>
        <a:lstStyle/>
        <a:p>
          <a:r>
            <a:rPr lang="tr-TR" b="1" i="1" dirty="0"/>
            <a:t>WE CAN INSTALL TURNKEY EARTH STATION &amp; VSAT PROJECTS</a:t>
          </a:r>
          <a:endParaRPr lang="tr-TR" dirty="0"/>
        </a:p>
      </dgm:t>
    </dgm:pt>
    <dgm:pt modelId="{F8FCFB4C-DCEE-4C4C-BECB-A3BC5E7D6375}" cxnId="{87EEB279-467C-4C41-9DB6-E7B82257D6A2}" type="parTrans">
      <dgm:prSet/>
      <dgm:spPr/>
      <dgm:t>
        <a:bodyPr/>
        <a:lstStyle/>
        <a:p>
          <a:endParaRPr lang="tr-TR"/>
        </a:p>
      </dgm:t>
    </dgm:pt>
    <dgm:pt modelId="{57D1F5D7-3062-4CE7-B28B-4DB6C04EEDFE}" cxnId="{87EEB279-467C-4C41-9DB6-E7B82257D6A2}" type="sibTrans">
      <dgm:prSet/>
      <dgm:spPr/>
      <dgm:t>
        <a:bodyPr/>
        <a:lstStyle/>
        <a:p>
          <a:endParaRPr lang="tr-TR"/>
        </a:p>
      </dgm:t>
    </dgm:pt>
    <dgm:pt modelId="{CD665CE0-AE40-49C9-9304-113E117F21F7}">
      <dgm:prSet/>
      <dgm:spPr/>
      <dgm:t>
        <a:bodyPr/>
        <a:lstStyle/>
        <a:p>
          <a:r>
            <a:rPr lang="tr-TR" b="1" i="1"/>
            <a:t>WE CAN MAKE DSNG &amp; OB-VAN</a:t>
          </a:r>
          <a:endParaRPr lang="tr-TR"/>
        </a:p>
      </dgm:t>
    </dgm:pt>
    <dgm:pt modelId="{F9E548B8-C6B7-47C5-BBF4-D7CCF6BDBEA5}" cxnId="{ED4B5DDC-49EA-4431-AB11-8F1A8A3F19AE}" type="parTrans">
      <dgm:prSet/>
      <dgm:spPr/>
      <dgm:t>
        <a:bodyPr/>
        <a:lstStyle/>
        <a:p>
          <a:endParaRPr lang="tr-TR"/>
        </a:p>
      </dgm:t>
    </dgm:pt>
    <dgm:pt modelId="{E65446DC-3585-49EA-8743-93FBAE0A58EF}" cxnId="{ED4B5DDC-49EA-4431-AB11-8F1A8A3F19AE}" type="sibTrans">
      <dgm:prSet/>
      <dgm:spPr/>
      <dgm:t>
        <a:bodyPr/>
        <a:lstStyle/>
        <a:p>
          <a:endParaRPr lang="tr-TR"/>
        </a:p>
      </dgm:t>
    </dgm:pt>
    <dgm:pt modelId="{D54B6DA4-FF4D-4055-969D-80721CCE1D3C}">
      <dgm:prSet/>
      <dgm:spPr/>
      <dgm:t>
        <a:bodyPr/>
        <a:lstStyle/>
        <a:p>
          <a:r>
            <a:rPr lang="tr-TR" b="1" i="1" dirty="0"/>
            <a:t>WE CAN DO HEADEND &amp; IPTV PROJECTS</a:t>
          </a:r>
          <a:endParaRPr lang="tr-TR" dirty="0"/>
        </a:p>
      </dgm:t>
    </dgm:pt>
    <dgm:pt modelId="{6C2B0887-0ABD-46CF-8D61-8A175FA50A5B}" cxnId="{0955B1E5-6359-44E1-918D-F6DEAD02BB3A}" type="parTrans">
      <dgm:prSet/>
      <dgm:spPr/>
      <dgm:t>
        <a:bodyPr/>
        <a:lstStyle/>
        <a:p>
          <a:endParaRPr lang="tr-TR"/>
        </a:p>
      </dgm:t>
    </dgm:pt>
    <dgm:pt modelId="{EF885C40-9208-4F6E-AAE2-05E5ABB0BE86}" cxnId="{0955B1E5-6359-44E1-918D-F6DEAD02BB3A}" type="sibTrans">
      <dgm:prSet/>
      <dgm:spPr/>
      <dgm:t>
        <a:bodyPr/>
        <a:lstStyle/>
        <a:p>
          <a:endParaRPr lang="tr-TR"/>
        </a:p>
      </dgm:t>
    </dgm:pt>
    <dgm:pt modelId="{1C160D1D-4CAF-47A5-9281-A20885749D15}">
      <dgm:prSet/>
      <dgm:spPr/>
      <dgm:t>
        <a:bodyPr/>
        <a:lstStyle/>
        <a:p>
          <a:r>
            <a:rPr lang="tr-TR" b="1" i="1" dirty="0"/>
            <a:t>WE CAN MANUFACTURE DRIVE-AWAY &amp; FIXED MOTORIZED ANTENNAS</a:t>
          </a:r>
          <a:endParaRPr lang="tr-TR" dirty="0"/>
        </a:p>
      </dgm:t>
    </dgm:pt>
    <dgm:pt modelId="{768A7E0F-FF4C-40F8-8BDA-420C90E2E128}" cxnId="{E702B10E-8901-4C3C-9119-5CFF1B4248C6}" type="parTrans">
      <dgm:prSet/>
      <dgm:spPr/>
      <dgm:t>
        <a:bodyPr/>
        <a:lstStyle/>
        <a:p>
          <a:endParaRPr lang="tr-TR"/>
        </a:p>
      </dgm:t>
    </dgm:pt>
    <dgm:pt modelId="{1609292F-97E8-43AC-99C4-B6ABFD64321B}" cxnId="{E702B10E-8901-4C3C-9119-5CFF1B4248C6}" type="sibTrans">
      <dgm:prSet/>
      <dgm:spPr/>
      <dgm:t>
        <a:bodyPr/>
        <a:lstStyle/>
        <a:p>
          <a:endParaRPr lang="tr-TR"/>
        </a:p>
      </dgm:t>
    </dgm:pt>
    <dgm:pt modelId="{D79FF973-4457-4384-9DD6-BFFA677B1D6A}">
      <dgm:prSet/>
      <dgm:spPr/>
      <dgm:t>
        <a:bodyPr/>
        <a:lstStyle/>
        <a:p>
          <a:r>
            <a:rPr lang="tr-TR" b="1" i="1" dirty="0"/>
            <a:t>AND WE CAN DESIGN ANY ELECTROMECHANICAL SOLUTIONS ACCORDING TO THE CUSTOMER EXPECTATIONS</a:t>
          </a:r>
          <a:endParaRPr lang="tr-TR" dirty="0"/>
        </a:p>
      </dgm:t>
    </dgm:pt>
    <dgm:pt modelId="{2B6CFB8B-6AF3-4D1B-82A9-1AA8095C52FD}" cxnId="{B05FF28E-CB7D-45A7-BB3C-04249245EC87}" type="parTrans">
      <dgm:prSet/>
      <dgm:spPr/>
      <dgm:t>
        <a:bodyPr/>
        <a:lstStyle/>
        <a:p>
          <a:endParaRPr lang="tr-TR"/>
        </a:p>
      </dgm:t>
    </dgm:pt>
    <dgm:pt modelId="{1FCC12FD-1F57-4057-930B-493C152BE0AB}" cxnId="{B05FF28E-CB7D-45A7-BB3C-04249245EC87}" type="sibTrans">
      <dgm:prSet/>
      <dgm:spPr/>
      <dgm:t>
        <a:bodyPr/>
        <a:lstStyle/>
        <a:p>
          <a:endParaRPr lang="tr-TR"/>
        </a:p>
      </dgm:t>
    </dgm:pt>
    <dgm:pt modelId="{986D424E-27F1-4C89-B681-5A60E05C544E}" type="pres">
      <dgm:prSet presAssocID="{261BAA2B-B791-4C59-9D69-F610C00D3F50}" presName="Name0" presStyleCnt="0">
        <dgm:presLayoutVars>
          <dgm:dir/>
          <dgm:animLvl val="lvl"/>
          <dgm:resizeHandles val="exact"/>
        </dgm:presLayoutVars>
      </dgm:prSet>
      <dgm:spPr/>
    </dgm:pt>
    <dgm:pt modelId="{163DF185-91F4-4604-A7D0-1760B544A2D2}" type="pres">
      <dgm:prSet presAssocID="{E805D08D-24D3-4642-B9C4-E8160A97B01F}" presName="linNode" presStyleCnt="0"/>
      <dgm:spPr/>
    </dgm:pt>
    <dgm:pt modelId="{269AF405-5538-424D-BFB5-FB16F74AF72D}" type="pres">
      <dgm:prSet presAssocID="{E805D08D-24D3-4642-B9C4-E8160A97B01F}" presName="parentText" presStyleLbl="node1" presStyleIdx="0" presStyleCnt="5" custScaleX="277778" custLinFactNeighborX="-1656" custLinFactNeighborY="-90256">
        <dgm:presLayoutVars>
          <dgm:chMax val="1"/>
          <dgm:bulletEnabled val="1"/>
        </dgm:presLayoutVars>
      </dgm:prSet>
      <dgm:spPr/>
    </dgm:pt>
    <dgm:pt modelId="{9B7B6719-FC3A-42C1-95C3-6E5DB3AE1F7B}" type="pres">
      <dgm:prSet presAssocID="{57D1F5D7-3062-4CE7-B28B-4DB6C04EEDFE}" presName="sp" presStyleCnt="0"/>
      <dgm:spPr/>
    </dgm:pt>
    <dgm:pt modelId="{D0CC729C-E838-40BE-9ECE-D1EFA6000990}" type="pres">
      <dgm:prSet presAssocID="{CD665CE0-AE40-49C9-9304-113E117F21F7}" presName="linNode" presStyleCnt="0"/>
      <dgm:spPr/>
    </dgm:pt>
    <dgm:pt modelId="{E2B5A94F-0004-478B-811D-3FAAE79F2228}" type="pres">
      <dgm:prSet presAssocID="{CD665CE0-AE40-49C9-9304-113E117F21F7}" presName="parentText" presStyleLbl="node1" presStyleIdx="1" presStyleCnt="5" custScaleX="277778">
        <dgm:presLayoutVars>
          <dgm:chMax val="1"/>
          <dgm:bulletEnabled val="1"/>
        </dgm:presLayoutVars>
      </dgm:prSet>
      <dgm:spPr/>
    </dgm:pt>
    <dgm:pt modelId="{B2329F9D-07E1-4DA9-A79C-2CB99BAF3ADC}" type="pres">
      <dgm:prSet presAssocID="{E65446DC-3585-49EA-8743-93FBAE0A58EF}" presName="sp" presStyleCnt="0"/>
      <dgm:spPr/>
    </dgm:pt>
    <dgm:pt modelId="{4F95ADFD-39B0-40BE-ABB7-455C7F14F45D}" type="pres">
      <dgm:prSet presAssocID="{D54B6DA4-FF4D-4055-969D-80721CCE1D3C}" presName="linNode" presStyleCnt="0"/>
      <dgm:spPr/>
    </dgm:pt>
    <dgm:pt modelId="{5B9E7EDC-620A-4235-A350-2E199E6A5967}" type="pres">
      <dgm:prSet presAssocID="{D54B6DA4-FF4D-4055-969D-80721CCE1D3C}" presName="parentText" presStyleLbl="node1" presStyleIdx="2" presStyleCnt="5" custScaleX="277778">
        <dgm:presLayoutVars>
          <dgm:chMax val="1"/>
          <dgm:bulletEnabled val="1"/>
        </dgm:presLayoutVars>
      </dgm:prSet>
      <dgm:spPr/>
    </dgm:pt>
    <dgm:pt modelId="{BB5B2110-CC37-4894-BEE9-2C8833EF7464}" type="pres">
      <dgm:prSet presAssocID="{EF885C40-9208-4F6E-AAE2-05E5ABB0BE86}" presName="sp" presStyleCnt="0"/>
      <dgm:spPr/>
    </dgm:pt>
    <dgm:pt modelId="{83168E7C-C5CB-419D-A8C8-9913BE5463AD}" type="pres">
      <dgm:prSet presAssocID="{1C160D1D-4CAF-47A5-9281-A20885749D15}" presName="linNode" presStyleCnt="0"/>
      <dgm:spPr/>
    </dgm:pt>
    <dgm:pt modelId="{5B4F5F79-0CBF-4B4F-862B-6FBCD449BC94}" type="pres">
      <dgm:prSet presAssocID="{1C160D1D-4CAF-47A5-9281-A20885749D15}" presName="parentText" presStyleLbl="node1" presStyleIdx="3" presStyleCnt="5" custScaleX="277778">
        <dgm:presLayoutVars>
          <dgm:chMax val="1"/>
          <dgm:bulletEnabled val="1"/>
        </dgm:presLayoutVars>
      </dgm:prSet>
      <dgm:spPr/>
    </dgm:pt>
    <dgm:pt modelId="{8C79892F-37B7-477B-A63C-FFD216EAD58E}" type="pres">
      <dgm:prSet presAssocID="{1609292F-97E8-43AC-99C4-B6ABFD64321B}" presName="sp" presStyleCnt="0"/>
      <dgm:spPr/>
    </dgm:pt>
    <dgm:pt modelId="{CCABBFB6-8BA6-4C05-B50A-6A58E93A3E81}" type="pres">
      <dgm:prSet presAssocID="{D79FF973-4457-4384-9DD6-BFFA677B1D6A}" presName="linNode" presStyleCnt="0"/>
      <dgm:spPr/>
    </dgm:pt>
    <dgm:pt modelId="{67857513-2862-4A65-9D65-75D5AE0890B5}" type="pres">
      <dgm:prSet presAssocID="{D79FF973-4457-4384-9DD6-BFFA677B1D6A}" presName="parentText" presStyleLbl="node1" presStyleIdx="4" presStyleCnt="5" custScaleX="277778">
        <dgm:presLayoutVars>
          <dgm:chMax val="1"/>
          <dgm:bulletEnabled val="1"/>
        </dgm:presLayoutVars>
      </dgm:prSet>
      <dgm:spPr/>
    </dgm:pt>
  </dgm:ptLst>
  <dgm:cxnLst>
    <dgm:cxn modelId="{E702B10E-8901-4C3C-9119-5CFF1B4248C6}" srcId="{261BAA2B-B791-4C59-9D69-F610C00D3F50}" destId="{1C160D1D-4CAF-47A5-9281-A20885749D15}" srcOrd="3" destOrd="0" parTransId="{768A7E0F-FF4C-40F8-8BDA-420C90E2E128}" sibTransId="{1609292F-97E8-43AC-99C4-B6ABFD64321B}"/>
    <dgm:cxn modelId="{EDD50A22-0438-4CAA-8A0E-8EC4148116F9}" type="presOf" srcId="{E805D08D-24D3-4642-B9C4-E8160A97B01F}" destId="{269AF405-5538-424D-BFB5-FB16F74AF72D}" srcOrd="0" destOrd="0" presId="urn:microsoft.com/office/officeart/2005/8/layout/vList5"/>
    <dgm:cxn modelId="{7C0F333C-CD99-4ADA-96FE-BBAB367ADF72}" type="presOf" srcId="{D54B6DA4-FF4D-4055-969D-80721CCE1D3C}" destId="{5B9E7EDC-620A-4235-A350-2E199E6A5967}" srcOrd="0" destOrd="0" presId="urn:microsoft.com/office/officeart/2005/8/layout/vList5"/>
    <dgm:cxn modelId="{1E7B1670-2309-43EE-872F-5B1E7E21FDF1}" type="presOf" srcId="{CD665CE0-AE40-49C9-9304-113E117F21F7}" destId="{E2B5A94F-0004-478B-811D-3FAAE79F2228}" srcOrd="0" destOrd="0" presId="urn:microsoft.com/office/officeart/2005/8/layout/vList5"/>
    <dgm:cxn modelId="{87EEB279-467C-4C41-9DB6-E7B82257D6A2}" srcId="{261BAA2B-B791-4C59-9D69-F610C00D3F50}" destId="{E805D08D-24D3-4642-B9C4-E8160A97B01F}" srcOrd="0" destOrd="0" parTransId="{F8FCFB4C-DCEE-4C4C-BECB-A3BC5E7D6375}" sibTransId="{57D1F5D7-3062-4CE7-B28B-4DB6C04EEDFE}"/>
    <dgm:cxn modelId="{9BBAA787-3A60-448E-85BD-2BCC59C6F160}" type="presOf" srcId="{D79FF973-4457-4384-9DD6-BFFA677B1D6A}" destId="{67857513-2862-4A65-9D65-75D5AE0890B5}" srcOrd="0" destOrd="0" presId="urn:microsoft.com/office/officeart/2005/8/layout/vList5"/>
    <dgm:cxn modelId="{B05FF28E-CB7D-45A7-BB3C-04249245EC87}" srcId="{261BAA2B-B791-4C59-9D69-F610C00D3F50}" destId="{D79FF973-4457-4384-9DD6-BFFA677B1D6A}" srcOrd="4" destOrd="0" parTransId="{2B6CFB8B-6AF3-4D1B-82A9-1AA8095C52FD}" sibTransId="{1FCC12FD-1F57-4057-930B-493C152BE0AB}"/>
    <dgm:cxn modelId="{ED4B5DDC-49EA-4431-AB11-8F1A8A3F19AE}" srcId="{261BAA2B-B791-4C59-9D69-F610C00D3F50}" destId="{CD665CE0-AE40-49C9-9304-113E117F21F7}" srcOrd="1" destOrd="0" parTransId="{F9E548B8-C6B7-47C5-BBF4-D7CCF6BDBEA5}" sibTransId="{E65446DC-3585-49EA-8743-93FBAE0A58EF}"/>
    <dgm:cxn modelId="{DEC0E3DF-0821-4B5A-871E-EA8F16E03586}" type="presOf" srcId="{261BAA2B-B791-4C59-9D69-F610C00D3F50}" destId="{986D424E-27F1-4C89-B681-5A60E05C544E}" srcOrd="0" destOrd="0" presId="urn:microsoft.com/office/officeart/2005/8/layout/vList5"/>
    <dgm:cxn modelId="{0955B1E5-6359-44E1-918D-F6DEAD02BB3A}" srcId="{261BAA2B-B791-4C59-9D69-F610C00D3F50}" destId="{D54B6DA4-FF4D-4055-969D-80721CCE1D3C}" srcOrd="2" destOrd="0" parTransId="{6C2B0887-0ABD-46CF-8D61-8A175FA50A5B}" sibTransId="{EF885C40-9208-4F6E-AAE2-05E5ABB0BE86}"/>
    <dgm:cxn modelId="{C777BCE6-0FE5-4E3E-B58E-1583D9C747A4}" type="presOf" srcId="{1C160D1D-4CAF-47A5-9281-A20885749D15}" destId="{5B4F5F79-0CBF-4B4F-862B-6FBCD449BC94}" srcOrd="0" destOrd="0" presId="urn:microsoft.com/office/officeart/2005/8/layout/vList5"/>
    <dgm:cxn modelId="{9A76188D-2D5B-40DB-8F94-A44E8639EBC0}" type="presParOf" srcId="{986D424E-27F1-4C89-B681-5A60E05C544E}" destId="{163DF185-91F4-4604-A7D0-1760B544A2D2}" srcOrd="0" destOrd="0" presId="urn:microsoft.com/office/officeart/2005/8/layout/vList5"/>
    <dgm:cxn modelId="{25967E18-1811-4B0A-A4B8-A718FC52F9C2}" type="presParOf" srcId="{163DF185-91F4-4604-A7D0-1760B544A2D2}" destId="{269AF405-5538-424D-BFB5-FB16F74AF72D}" srcOrd="0" destOrd="0" presId="urn:microsoft.com/office/officeart/2005/8/layout/vList5"/>
    <dgm:cxn modelId="{27372FE5-9852-4F73-B510-CB0D45DB3752}" type="presParOf" srcId="{986D424E-27F1-4C89-B681-5A60E05C544E}" destId="{9B7B6719-FC3A-42C1-95C3-6E5DB3AE1F7B}" srcOrd="1" destOrd="0" presId="urn:microsoft.com/office/officeart/2005/8/layout/vList5"/>
    <dgm:cxn modelId="{B817C0EB-1671-4BCE-8ECE-772BF051ED35}" type="presParOf" srcId="{986D424E-27F1-4C89-B681-5A60E05C544E}" destId="{D0CC729C-E838-40BE-9ECE-D1EFA6000990}" srcOrd="2" destOrd="0" presId="urn:microsoft.com/office/officeart/2005/8/layout/vList5"/>
    <dgm:cxn modelId="{3741DC5F-0729-473A-B9F4-E01C4D8D80D9}" type="presParOf" srcId="{D0CC729C-E838-40BE-9ECE-D1EFA6000990}" destId="{E2B5A94F-0004-478B-811D-3FAAE79F2228}" srcOrd="0" destOrd="0" presId="urn:microsoft.com/office/officeart/2005/8/layout/vList5"/>
    <dgm:cxn modelId="{8188CF11-07A4-4FE9-A48B-E8EE74759A45}" type="presParOf" srcId="{986D424E-27F1-4C89-B681-5A60E05C544E}" destId="{B2329F9D-07E1-4DA9-A79C-2CB99BAF3ADC}" srcOrd="3" destOrd="0" presId="urn:microsoft.com/office/officeart/2005/8/layout/vList5"/>
    <dgm:cxn modelId="{E44E94BA-49DF-4E20-91C3-21B57D0A080D}" type="presParOf" srcId="{986D424E-27F1-4C89-B681-5A60E05C544E}" destId="{4F95ADFD-39B0-40BE-ABB7-455C7F14F45D}" srcOrd="4" destOrd="0" presId="urn:microsoft.com/office/officeart/2005/8/layout/vList5"/>
    <dgm:cxn modelId="{02E288C9-0850-436B-AB15-2CB89D1F2406}" type="presParOf" srcId="{4F95ADFD-39B0-40BE-ABB7-455C7F14F45D}" destId="{5B9E7EDC-620A-4235-A350-2E199E6A5967}" srcOrd="0" destOrd="0" presId="urn:microsoft.com/office/officeart/2005/8/layout/vList5"/>
    <dgm:cxn modelId="{DF8C8DA7-1175-44F7-A782-D00F24645EC0}" type="presParOf" srcId="{986D424E-27F1-4C89-B681-5A60E05C544E}" destId="{BB5B2110-CC37-4894-BEE9-2C8833EF7464}" srcOrd="5" destOrd="0" presId="urn:microsoft.com/office/officeart/2005/8/layout/vList5"/>
    <dgm:cxn modelId="{3888B45F-E68A-4B74-8D45-13F9609EB790}" type="presParOf" srcId="{986D424E-27F1-4C89-B681-5A60E05C544E}" destId="{83168E7C-C5CB-419D-A8C8-9913BE5463AD}" srcOrd="6" destOrd="0" presId="urn:microsoft.com/office/officeart/2005/8/layout/vList5"/>
    <dgm:cxn modelId="{A1E32BEC-8707-40C0-B5B8-12D3EF7E31C1}" type="presParOf" srcId="{83168E7C-C5CB-419D-A8C8-9913BE5463AD}" destId="{5B4F5F79-0CBF-4B4F-862B-6FBCD449BC94}" srcOrd="0" destOrd="0" presId="urn:microsoft.com/office/officeart/2005/8/layout/vList5"/>
    <dgm:cxn modelId="{1DB4058C-711E-4BEA-8286-7A36277BA0B2}" type="presParOf" srcId="{986D424E-27F1-4C89-B681-5A60E05C544E}" destId="{8C79892F-37B7-477B-A63C-FFD216EAD58E}" srcOrd="7" destOrd="0" presId="urn:microsoft.com/office/officeart/2005/8/layout/vList5"/>
    <dgm:cxn modelId="{964690DA-93A4-47D7-9D79-EAAB537C342B}" type="presParOf" srcId="{986D424E-27F1-4C89-B681-5A60E05C544E}" destId="{CCABBFB6-8BA6-4C05-B50A-6A58E93A3E81}" srcOrd="8" destOrd="0" presId="urn:microsoft.com/office/officeart/2005/8/layout/vList5"/>
    <dgm:cxn modelId="{F4D07D90-C07F-4055-A549-5921BF84140E}" type="presParOf" srcId="{CCABBFB6-8BA6-4C05-B50A-6A58E93A3E81}" destId="{67857513-2862-4A65-9D65-75D5AE0890B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139305" cy="2085975"/>
        <a:chOff x="0" y="0"/>
        <a:chExt cx="7139305" cy="2085975"/>
      </a:xfrm>
    </dsp:grpSpPr>
    <dsp:sp modelId="{269AF405-5538-424D-BFB5-FB16F74AF72D}">
      <dsp:nvSpPr>
        <dsp:cNvPr id="3" name="Rounded Rectangle 2"/>
        <dsp:cNvSpPr/>
      </dsp:nvSpPr>
      <dsp:spPr bwMode="white">
        <a:xfrm>
          <a:off x="0" y="0"/>
          <a:ext cx="7139305" cy="401149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38100" tIns="19050" rIns="38100" bIns="19050" anchor="ctr"/>
        <a:lstStyle>
          <a:lvl1pPr algn="ctr">
            <a:defRPr sz="1000"/>
          </a:lvl1pPr>
          <a:lvl2pPr marL="57150" indent="-57150" algn="ctr">
            <a:defRPr sz="700"/>
          </a:lvl2pPr>
          <a:lvl3pPr marL="114300" indent="-57150" algn="ctr">
            <a:defRPr sz="700"/>
          </a:lvl3pPr>
          <a:lvl4pPr marL="171450" indent="-57150" algn="ctr">
            <a:defRPr sz="700"/>
          </a:lvl4pPr>
          <a:lvl5pPr marL="228600" indent="-57150" algn="ctr">
            <a:defRPr sz="700"/>
          </a:lvl5pPr>
          <a:lvl6pPr marL="285750" indent="-57150" algn="ctr">
            <a:defRPr sz="700"/>
          </a:lvl6pPr>
          <a:lvl7pPr marL="342900" indent="-57150" algn="ctr">
            <a:defRPr sz="700"/>
          </a:lvl7pPr>
          <a:lvl8pPr marL="400050" indent="-57150" algn="ctr">
            <a:defRPr sz="700"/>
          </a:lvl8pPr>
          <a:lvl9pPr marL="457200" indent="-57150" algn="ctr">
            <a:defRPr sz="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/>
            <a:t>WE CAN INSTALL TURNKEY EARTH STATION &amp; VSAT PROJECTS</a:t>
          </a:r>
          <a:endParaRPr lang="tr-TR" dirty="0"/>
        </a:p>
      </dsp:txBody>
      <dsp:txXfrm>
        <a:off x="0" y="0"/>
        <a:ext cx="7139305" cy="401149"/>
      </dsp:txXfrm>
    </dsp:sp>
    <dsp:sp modelId="{E2B5A94F-0004-478B-811D-3FAAE79F2228}">
      <dsp:nvSpPr>
        <dsp:cNvPr id="4" name="Rounded Rectangle 3"/>
        <dsp:cNvSpPr/>
      </dsp:nvSpPr>
      <dsp:spPr bwMode="white">
        <a:xfrm>
          <a:off x="0" y="421206"/>
          <a:ext cx="7139305" cy="401149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38100" tIns="19050" rIns="38100" bIns="19050" anchor="ctr"/>
        <a:lstStyle>
          <a:lvl1pPr algn="ctr">
            <a:defRPr sz="1000"/>
          </a:lvl1pPr>
          <a:lvl2pPr marL="57150" indent="-57150" algn="ctr">
            <a:defRPr sz="700"/>
          </a:lvl2pPr>
          <a:lvl3pPr marL="114300" indent="-57150" algn="ctr">
            <a:defRPr sz="700"/>
          </a:lvl3pPr>
          <a:lvl4pPr marL="171450" indent="-57150" algn="ctr">
            <a:defRPr sz="700"/>
          </a:lvl4pPr>
          <a:lvl5pPr marL="228600" indent="-57150" algn="ctr">
            <a:defRPr sz="700"/>
          </a:lvl5pPr>
          <a:lvl6pPr marL="285750" indent="-57150" algn="ctr">
            <a:defRPr sz="700"/>
          </a:lvl6pPr>
          <a:lvl7pPr marL="342900" indent="-57150" algn="ctr">
            <a:defRPr sz="700"/>
          </a:lvl7pPr>
          <a:lvl8pPr marL="400050" indent="-57150" algn="ctr">
            <a:defRPr sz="700"/>
          </a:lvl8pPr>
          <a:lvl9pPr marL="457200" indent="-57150" algn="ctr">
            <a:defRPr sz="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/>
            <a:t>WE CAN MAKE DSNG &amp; OB-VAN</a:t>
          </a:r>
          <a:endParaRPr lang="tr-TR"/>
        </a:p>
      </dsp:txBody>
      <dsp:txXfrm>
        <a:off x="0" y="421206"/>
        <a:ext cx="7139305" cy="401149"/>
      </dsp:txXfrm>
    </dsp:sp>
    <dsp:sp modelId="{5B9E7EDC-620A-4235-A350-2E199E6A5967}">
      <dsp:nvSpPr>
        <dsp:cNvPr id="5" name="Rounded Rectangle 4"/>
        <dsp:cNvSpPr/>
      </dsp:nvSpPr>
      <dsp:spPr bwMode="white">
        <a:xfrm>
          <a:off x="0" y="842413"/>
          <a:ext cx="7139305" cy="401149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38100" tIns="19050" rIns="38100" bIns="19050" anchor="ctr"/>
        <a:lstStyle>
          <a:lvl1pPr algn="ctr">
            <a:defRPr sz="1000"/>
          </a:lvl1pPr>
          <a:lvl2pPr marL="57150" indent="-57150" algn="ctr">
            <a:defRPr sz="700"/>
          </a:lvl2pPr>
          <a:lvl3pPr marL="114300" indent="-57150" algn="ctr">
            <a:defRPr sz="700"/>
          </a:lvl3pPr>
          <a:lvl4pPr marL="171450" indent="-57150" algn="ctr">
            <a:defRPr sz="700"/>
          </a:lvl4pPr>
          <a:lvl5pPr marL="228600" indent="-57150" algn="ctr">
            <a:defRPr sz="700"/>
          </a:lvl5pPr>
          <a:lvl6pPr marL="285750" indent="-57150" algn="ctr">
            <a:defRPr sz="700"/>
          </a:lvl6pPr>
          <a:lvl7pPr marL="342900" indent="-57150" algn="ctr">
            <a:defRPr sz="700"/>
          </a:lvl7pPr>
          <a:lvl8pPr marL="400050" indent="-57150" algn="ctr">
            <a:defRPr sz="700"/>
          </a:lvl8pPr>
          <a:lvl9pPr marL="457200" indent="-57150" algn="ctr">
            <a:defRPr sz="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/>
            <a:t>WE CAN DO HEADEND &amp; IPTV PROJECTS</a:t>
          </a:r>
          <a:endParaRPr lang="tr-TR" dirty="0"/>
        </a:p>
      </dsp:txBody>
      <dsp:txXfrm>
        <a:off x="0" y="842413"/>
        <a:ext cx="7139305" cy="401149"/>
      </dsp:txXfrm>
    </dsp:sp>
    <dsp:sp modelId="{5B4F5F79-0CBF-4B4F-862B-6FBCD449BC94}">
      <dsp:nvSpPr>
        <dsp:cNvPr id="6" name="Rounded Rectangle 5"/>
        <dsp:cNvSpPr/>
      </dsp:nvSpPr>
      <dsp:spPr bwMode="white">
        <a:xfrm>
          <a:off x="0" y="1263619"/>
          <a:ext cx="7139305" cy="401149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38100" tIns="19050" rIns="38100" bIns="19050" anchor="ctr"/>
        <a:lstStyle>
          <a:lvl1pPr algn="ctr">
            <a:defRPr sz="1000"/>
          </a:lvl1pPr>
          <a:lvl2pPr marL="57150" indent="-57150" algn="ctr">
            <a:defRPr sz="700"/>
          </a:lvl2pPr>
          <a:lvl3pPr marL="114300" indent="-57150" algn="ctr">
            <a:defRPr sz="700"/>
          </a:lvl3pPr>
          <a:lvl4pPr marL="171450" indent="-57150" algn="ctr">
            <a:defRPr sz="700"/>
          </a:lvl4pPr>
          <a:lvl5pPr marL="228600" indent="-57150" algn="ctr">
            <a:defRPr sz="700"/>
          </a:lvl5pPr>
          <a:lvl6pPr marL="285750" indent="-57150" algn="ctr">
            <a:defRPr sz="700"/>
          </a:lvl6pPr>
          <a:lvl7pPr marL="342900" indent="-57150" algn="ctr">
            <a:defRPr sz="700"/>
          </a:lvl7pPr>
          <a:lvl8pPr marL="400050" indent="-57150" algn="ctr">
            <a:defRPr sz="700"/>
          </a:lvl8pPr>
          <a:lvl9pPr marL="457200" indent="-57150" algn="ctr">
            <a:defRPr sz="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/>
            <a:t>WE CAN MANUFACTURE DRIVE-AWAY &amp; FIXED MOTORIZED ANTENNAS</a:t>
          </a:r>
          <a:endParaRPr lang="tr-TR" dirty="0"/>
        </a:p>
      </dsp:txBody>
      <dsp:txXfrm>
        <a:off x="0" y="1263619"/>
        <a:ext cx="7139305" cy="401149"/>
      </dsp:txXfrm>
    </dsp:sp>
    <dsp:sp modelId="{67857513-2862-4A65-9D65-75D5AE0890B5}">
      <dsp:nvSpPr>
        <dsp:cNvPr id="7" name="Rounded Rectangle 6"/>
        <dsp:cNvSpPr/>
      </dsp:nvSpPr>
      <dsp:spPr bwMode="white">
        <a:xfrm>
          <a:off x="0" y="1684826"/>
          <a:ext cx="7139305" cy="401149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38100" tIns="19050" rIns="38100" bIns="19050" anchor="ctr"/>
        <a:lstStyle>
          <a:lvl1pPr algn="ctr">
            <a:defRPr sz="1000"/>
          </a:lvl1pPr>
          <a:lvl2pPr marL="57150" indent="-57150" algn="ctr">
            <a:defRPr sz="700"/>
          </a:lvl2pPr>
          <a:lvl3pPr marL="114300" indent="-57150" algn="ctr">
            <a:defRPr sz="700"/>
          </a:lvl3pPr>
          <a:lvl4pPr marL="171450" indent="-57150" algn="ctr">
            <a:defRPr sz="700"/>
          </a:lvl4pPr>
          <a:lvl5pPr marL="228600" indent="-57150" algn="ctr">
            <a:defRPr sz="700"/>
          </a:lvl5pPr>
          <a:lvl6pPr marL="285750" indent="-57150" algn="ctr">
            <a:defRPr sz="700"/>
          </a:lvl6pPr>
          <a:lvl7pPr marL="342900" indent="-57150" algn="ctr">
            <a:defRPr sz="700"/>
          </a:lvl7pPr>
          <a:lvl8pPr marL="400050" indent="-57150" algn="ctr">
            <a:defRPr sz="700"/>
          </a:lvl8pPr>
          <a:lvl9pPr marL="457200" indent="-57150" algn="ctr">
            <a:defRPr sz="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/>
            <a:t>AND WE CAN DESIGN ANY ELECTROMECHANICAL SOLUTIONS ACCORDING TO THE CUSTOMER EXPECTATIONS</a:t>
          </a:r>
          <a:endParaRPr lang="tr-TR" dirty="0"/>
        </a:p>
      </dsp:txBody>
      <dsp:txXfrm>
        <a:off x="0" y="1684826"/>
        <a:ext cx="7139305" cy="401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type="round2SameRect" r:blip="" rot="90">
                    <dgm:adjLst/>
                  </dgm:shape>
                </dgm:if>
                <dgm:else name="Name12">
                  <dgm:shape xmlns:r="http://schemas.openxmlformats.org/officeDocument/2006/relationships" type="round2SameRect" r:blip="" rot="-90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2"/>
          <p:cNvGrpSpPr/>
          <p:nvPr/>
        </p:nvGrpSpPr>
        <p:grpSpPr>
          <a:xfrm>
            <a:off x="1004144" y="1022025"/>
            <a:ext cx="7136667" cy="152400"/>
            <a:chOff x="1346428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7" cy="152400"/>
            <a:chOff x="1346435" y="3969087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 panose="020B0506020203020204"/>
              <a:buNone/>
              <a:defRPr sz="2400"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/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 panose="020B0606030504020204"/>
              <a:buNone/>
              <a:defRPr sz="18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 panose="020B0606030504020204"/>
              <a:buNone/>
              <a:defRPr sz="10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 panose="020B0606030504020204"/>
              <a:buNone/>
              <a:defRPr sz="10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 panose="020B0606030504020204"/>
              <a:buNone/>
              <a:defRPr sz="10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 panose="020B0606030504020204"/>
              <a:buNone/>
              <a:defRPr sz="10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 panose="020B0606030504020204"/>
              <a:buNone/>
              <a:defRPr sz="10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 panose="020B0606030504020204"/>
              <a:buNone/>
              <a:defRPr sz="10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 panose="020B0606030504020204"/>
              <a:buNone/>
              <a:defRPr sz="10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 panose="020B0606030504020204"/>
              <a:buNone/>
              <a:defRPr sz="10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 panose="020B0606030504020204"/>
              <a:buNone/>
              <a:defRPr sz="1000" b="0" i="0" u="none" strike="noStrike" cap="none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slide" Target="slide7.xml"/><Relationship Id="rId1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7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slide" Target="slide7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7.xml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21.png"/><Relationship Id="rId1" Type="http://schemas.openxmlformats.org/officeDocument/2006/relationships/slide" Target="slide7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6.jpeg"/><Relationship Id="rId3" Type="http://schemas.openxmlformats.org/officeDocument/2006/relationships/slide" Target="slide3.xml"/><Relationship Id="rId2" Type="http://schemas.openxmlformats.org/officeDocument/2006/relationships/image" Target="../media/image65.png"/><Relationship Id="rId1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9.png"/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7.jpeg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4.jpeg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8.png"/><Relationship Id="rId8" Type="http://schemas.openxmlformats.org/officeDocument/2006/relationships/image" Target="../media/image97.png"/><Relationship Id="rId7" Type="http://schemas.openxmlformats.org/officeDocument/2006/relationships/image" Target="../media/image96.png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1" Type="http://schemas.openxmlformats.org/officeDocument/2006/relationships/notesSlide" Target="../notesSlides/notesSlide27.xml"/><Relationship Id="rId10" Type="http://schemas.openxmlformats.org/officeDocument/2006/relationships/slideLayout" Target="../slideLayouts/slideLayout2.xml"/><Relationship Id="rId1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29.xml"/><Relationship Id="rId8" Type="http://schemas.openxmlformats.org/officeDocument/2006/relationships/slide" Target="slide33.xml"/><Relationship Id="rId7" Type="http://schemas.openxmlformats.org/officeDocument/2006/relationships/slide" Target="slide23.xml"/><Relationship Id="rId6" Type="http://schemas.openxmlformats.org/officeDocument/2006/relationships/slide" Target="slide6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9.png"/><Relationship Id="rId12" Type="http://schemas.openxmlformats.org/officeDocument/2006/relationships/slide" Target="slide30.xml"/><Relationship Id="rId11" Type="http://schemas.openxmlformats.org/officeDocument/2006/relationships/image" Target="../media/image8.png"/><Relationship Id="rId10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openxmlformats.org/officeDocument/2006/relationships/slide" Target="slide3.xml"/><Relationship Id="rId1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0.png"/><Relationship Id="rId2" Type="http://schemas.openxmlformats.org/officeDocument/2006/relationships/image" Target="../media/image6.png"/><Relationship Id="rId1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1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103.png"/><Relationship Id="rId2" Type="http://schemas.openxmlformats.org/officeDocument/2006/relationships/slide" Target="slide3.xml"/><Relationship Id="rId1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4.png"/><Relationship Id="rId2" Type="http://schemas.openxmlformats.org/officeDocument/2006/relationships/slide" Target="slide3.xml"/><Relationship Id="rId1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5.png"/><Relationship Id="rId2" Type="http://schemas.openxmlformats.org/officeDocument/2006/relationships/slide" Target="slide3.xml"/><Relationship Id="rId1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6.png"/><Relationship Id="rId2" Type="http://schemas.openxmlformats.org/officeDocument/2006/relationships/slide" Target="slide3.xml"/><Relationship Id="rId1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7.png"/><Relationship Id="rId2" Type="http://schemas.openxmlformats.org/officeDocument/2006/relationships/slide" Target="slide3.xml"/><Relationship Id="rId1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8.png"/><Relationship Id="rId2" Type="http://schemas.openxmlformats.org/officeDocument/2006/relationships/slide" Target="slide3.xml"/><Relationship Id="rId1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slide" Target="slide3.xml"/><Relationship Id="rId1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slide" Target="slide3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0" Type="http://schemas.openxmlformats.org/officeDocument/2006/relationships/notesSlide" Target="../notesSlides/notesSlide4.xml"/><Relationship Id="rId1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" Target="slide13.xml"/><Relationship Id="rId8" Type="http://schemas.openxmlformats.org/officeDocument/2006/relationships/slide" Target="slide12.xml"/><Relationship Id="rId7" Type="http://schemas.openxmlformats.org/officeDocument/2006/relationships/slide" Target="slide21.xml"/><Relationship Id="rId6" Type="http://schemas.openxmlformats.org/officeDocument/2006/relationships/slide" Target="slide9.xml"/><Relationship Id="rId5" Type="http://schemas.openxmlformats.org/officeDocument/2006/relationships/slide" Target="slide22.xml"/><Relationship Id="rId4" Type="http://schemas.openxmlformats.org/officeDocument/2006/relationships/image" Target="../media/image5.png"/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slide" Target="slide7.xml"/><Relationship Id="rId1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7000">
              <a:srgbClr val="6FC4FF"/>
            </a:gs>
            <a:gs pos="100000">
              <a:srgbClr val="0070C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VSLogo1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9465" y="885825"/>
            <a:ext cx="2465070" cy="1851184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284571" y="3227546"/>
            <a:ext cx="4575334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en-US" sz="5000">
                <a:solidFill>
                  <a:schemeClr val="bg1"/>
                </a:solidFill>
                <a:latin typeface="Castellar" panose="020A0402060406010301" charset="0"/>
                <a:cs typeface="Castellar" panose="020A0402060406010301" charset="0"/>
              </a:rPr>
              <a:t>WELCOME</a:t>
            </a:r>
            <a:endParaRPr lang="tr-TR" altLang="en-US" sz="5000">
              <a:solidFill>
                <a:schemeClr val="bg1"/>
              </a:solidFill>
              <a:latin typeface="Castellar" panose="020A0402060406010301" charset="0"/>
              <a:cs typeface="Castellar" panose="020A0402060406010301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50900" y="-200"/>
            <a:ext cx="7593100" cy="504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>
            <a:hlinkClick r:id="rId2" action="ppaction://hlinksldjump"/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96225" y="4193350"/>
            <a:ext cx="544950" cy="5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/>
          <p:nvPr/>
        </p:nvSpPr>
        <p:spPr>
          <a:xfrm rot="-5400000">
            <a:off x="-382270" y="1141095"/>
            <a:ext cx="2533650" cy="46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Yemen, Antenna Installation</a:t>
            </a:r>
            <a:endParaRPr lang="en-US" sz="1400" b="0" i="0" u="none" strike="noStrike" cap="none">
              <a:solidFill>
                <a:srgbClr val="F3F3F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131;p18"/>
          <p:cNvSpPr txBox="1">
            <a:spLocks noGrp="1"/>
          </p:cNvSpPr>
          <p:nvPr/>
        </p:nvSpPr>
        <p:spPr>
          <a:xfrm rot="-5400000">
            <a:off x="-814705" y="1045845"/>
            <a:ext cx="2420620" cy="790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</a:t>
            </a:r>
            <a:r>
              <a:rPr lang="tr-TR" altLang="en-US"/>
              <a:t>NTEGRATION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/>
        </p:nvSpPr>
        <p:spPr>
          <a:xfrm rot="-5400000">
            <a:off x="312900" y="549450"/>
            <a:ext cx="12309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Qatar, QTEL</a:t>
            </a:r>
            <a:endParaRPr lang="en-US" sz="1400" b="0" i="0" u="none" strike="noStrike" cap="none">
              <a:solidFill>
                <a:srgbClr val="F3F3F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602050" y="309424"/>
            <a:ext cx="3527701" cy="226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>
            <a:hlinkClick r:id="" action="ppaction://noaction"/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606250" y="4503999"/>
            <a:ext cx="347650" cy="3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192750" y="309425"/>
            <a:ext cx="3015646" cy="22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188870" y="2636273"/>
            <a:ext cx="3023402" cy="22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327050" y="2636274"/>
            <a:ext cx="2802698" cy="21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>
            <a:hlinkClick r:id="rId6" action="ppaction://hlinksldjump"/>
          </p:cNvPr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496225" y="4193350"/>
            <a:ext cx="544950" cy="5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>
            <a:spLocks noGrp="1"/>
          </p:cNvSpPr>
          <p:nvPr/>
        </p:nvSpPr>
        <p:spPr>
          <a:xfrm rot="-5400000">
            <a:off x="-814705" y="1045845"/>
            <a:ext cx="2420620" cy="790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</a:t>
            </a:r>
            <a:r>
              <a:rPr lang="tr-TR" altLang="en-US"/>
              <a:t>NTEGRATION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/>
          <p:nvPr/>
        </p:nvSpPr>
        <p:spPr>
          <a:xfrm rot="-5400000">
            <a:off x="312900" y="549450"/>
            <a:ext cx="12309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Qatar, QTEL</a:t>
            </a:r>
            <a:endParaRPr lang="en-US" sz="1400" b="0" i="0" u="none" strike="noStrike" cap="none">
              <a:solidFill>
                <a:srgbClr val="F3F3F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" name="Google Shape;173;p22" title="20131121_082907.mp4"/>
          <p:cNvSpPr/>
          <p:nvPr/>
        </p:nvSpPr>
        <p:spPr>
          <a:xfrm>
            <a:off x="1442425" y="71700"/>
            <a:ext cx="3693399" cy="2770049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4" name="Google Shape;174;p22" title="20131121_081638.mp4"/>
          <p:cNvSpPr/>
          <p:nvPr/>
        </p:nvSpPr>
        <p:spPr>
          <a:xfrm>
            <a:off x="5233250" y="71700"/>
            <a:ext cx="3693399" cy="277004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5" name="Google Shape;175;p22"/>
          <p:cNvSpPr txBox="1"/>
          <p:nvPr/>
        </p:nvSpPr>
        <p:spPr>
          <a:xfrm>
            <a:off x="1401175" y="2511725"/>
            <a:ext cx="15624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 panose="020B0604020202020204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2013 Antennas</a:t>
            </a:r>
            <a:endParaRPr lang="en-US" sz="1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" name="Google Shape;176;p22"/>
          <p:cNvSpPr txBox="1"/>
          <p:nvPr/>
        </p:nvSpPr>
        <p:spPr>
          <a:xfrm>
            <a:off x="5198875" y="2511725"/>
            <a:ext cx="15624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 panose="020B0604020202020204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2011 Antennas</a:t>
            </a:r>
            <a:endParaRPr lang="en-US" sz="1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7" name="Google Shape;177;p22" title="20131121_082502.mp4"/>
          <p:cNvSpPr/>
          <p:nvPr/>
        </p:nvSpPr>
        <p:spPr>
          <a:xfrm>
            <a:off x="1442425" y="3050449"/>
            <a:ext cx="2339966" cy="175497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8" name="Google Shape;178;p22"/>
          <p:cNvSpPr txBox="1"/>
          <p:nvPr/>
        </p:nvSpPr>
        <p:spPr>
          <a:xfrm>
            <a:off x="1401175" y="4602100"/>
            <a:ext cx="15624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 panose="020B0604020202020204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Antenna Controllers</a:t>
            </a:r>
            <a:endParaRPr lang="en-US" sz="1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9" name="Google Shape;179;p22">
            <a:hlinkClick r:id="rId4" action="ppaction://hlinksldjump"/>
          </p:cNvPr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96225" y="4193350"/>
            <a:ext cx="544950" cy="5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>
            <a:spLocks noGrp="1"/>
          </p:cNvSpPr>
          <p:nvPr/>
        </p:nvSpPr>
        <p:spPr>
          <a:xfrm rot="-5400000">
            <a:off x="-814705" y="1045845"/>
            <a:ext cx="2420620" cy="790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</a:t>
            </a:r>
            <a:r>
              <a:rPr lang="tr-TR" altLang="en-US"/>
              <a:t>NTEGRATION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/>
          <p:nvPr/>
        </p:nvSpPr>
        <p:spPr>
          <a:xfrm rot="-5400000">
            <a:off x="154649" y="707500"/>
            <a:ext cx="15474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Arabsat Baghdat</a:t>
            </a:r>
            <a:endParaRPr lang="en-US" sz="1400" b="0" i="0" u="none" strike="noStrike" cap="none">
              <a:solidFill>
                <a:srgbClr val="F3F3F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86" name="Google Shape;186;p2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04300" y="193650"/>
            <a:ext cx="3040950" cy="228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601375" y="193650"/>
            <a:ext cx="3040950" cy="228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504300" y="2544250"/>
            <a:ext cx="3040942" cy="228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601367" y="2544250"/>
            <a:ext cx="1773263" cy="236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>
            <a:hlinkClick r:id="rId5" action="ppaction://hlinksldjump"/>
          </p:cNvPr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96225" y="4193350"/>
            <a:ext cx="544950" cy="5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>
            <a:spLocks noGrp="1"/>
          </p:cNvSpPr>
          <p:nvPr/>
        </p:nvSpPr>
        <p:spPr>
          <a:xfrm rot="-5400000">
            <a:off x="-814705" y="1045845"/>
            <a:ext cx="2420620" cy="790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</a:t>
            </a:r>
            <a:r>
              <a:rPr lang="tr-TR" altLang="en-US"/>
              <a:t>NTEGRATION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/>
          <p:nvPr/>
        </p:nvSpPr>
        <p:spPr>
          <a:xfrm rot="-5400000">
            <a:off x="13970" y="836930"/>
            <a:ext cx="1690370" cy="46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Arabsat </a:t>
            </a:r>
            <a:r>
              <a:rPr lang="tr-TR" altLang="en-US" sz="1400" b="0" i="0" u="none" strike="noStrike" cap="none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Mauritania</a:t>
            </a:r>
            <a:endParaRPr lang="tr-TR" altLang="en-US" sz="1400" b="0" i="0" u="none" strike="noStrike" cap="none">
              <a:solidFill>
                <a:srgbClr val="F3F3F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90" name="Google Shape;190;p23">
            <a:hlinkClick r:id=""/>
          </p:cNvPr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96225" y="4193350"/>
            <a:ext cx="544950" cy="5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Mauri3"/>
          <p:cNvPicPr>
            <a:picLocks noChangeAspect="1"/>
          </p:cNvPicPr>
          <p:nvPr/>
        </p:nvPicPr>
        <p:blipFill>
          <a:blip r:embed="rId2"/>
          <a:srcRect l="11409" r="28456"/>
          <a:stretch>
            <a:fillRect/>
          </a:stretch>
        </p:blipFill>
        <p:spPr>
          <a:xfrm>
            <a:off x="3417570" y="330835"/>
            <a:ext cx="2309495" cy="2879725"/>
          </a:xfrm>
          <a:prstGeom prst="rect">
            <a:avLst/>
          </a:prstGeom>
        </p:spPr>
      </p:pic>
      <p:pic>
        <p:nvPicPr>
          <p:cNvPr id="3" name="Picture 2" descr="Mauri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145" y="330835"/>
            <a:ext cx="2160000" cy="2880000"/>
          </a:xfrm>
          <a:prstGeom prst="rect">
            <a:avLst/>
          </a:prstGeom>
        </p:spPr>
      </p:pic>
      <p:pic>
        <p:nvPicPr>
          <p:cNvPr id="5" name="Picture 4" descr="Mauri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650" y="330835"/>
            <a:ext cx="2809454" cy="2880000"/>
          </a:xfrm>
          <a:prstGeom prst="rect">
            <a:avLst/>
          </a:prstGeom>
        </p:spPr>
      </p:pic>
      <p:sp>
        <p:nvSpPr>
          <p:cNvPr id="131" name="Google Shape;131;p18"/>
          <p:cNvSpPr txBox="1">
            <a:spLocks noGrp="1"/>
          </p:cNvSpPr>
          <p:nvPr/>
        </p:nvSpPr>
        <p:spPr>
          <a:xfrm rot="-5400000">
            <a:off x="-814705" y="1045845"/>
            <a:ext cx="2420620" cy="790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</a:t>
            </a:r>
            <a:r>
              <a:rPr lang="tr-TR" altLang="en-US"/>
              <a:t>NTEGRATION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3">
            <a:hlinkClick r:id=""/>
          </p:cNvPr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96225" y="4193350"/>
            <a:ext cx="544950" cy="5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85;p23"/>
          <p:cNvSpPr txBox="1"/>
          <p:nvPr/>
        </p:nvSpPr>
        <p:spPr>
          <a:xfrm rot="-5400000">
            <a:off x="-83820" y="909955"/>
            <a:ext cx="1972945" cy="46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 dirty="0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Arabsat </a:t>
            </a:r>
            <a:r>
              <a:rPr lang="tr-TR" sz="1400" b="0" i="0" u="none" strike="noStrike" cap="none" dirty="0" err="1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Riyadh</a:t>
            </a:r>
            <a:r>
              <a:rPr lang="tr-TR" sz="1400" b="0" i="0" u="none" strike="noStrike" cap="none" dirty="0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tr-TR" sz="1400" b="0" i="0" u="none" strike="noStrike" cap="none" dirty="0" err="1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MoCI</a:t>
            </a:r>
            <a:endParaRPr lang="en-US" sz="1400" b="0" i="0" u="none" strike="noStrike" cap="none" dirty="0">
              <a:solidFill>
                <a:srgbClr val="F3F3F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R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5" y="401955"/>
            <a:ext cx="3240000" cy="2160000"/>
          </a:xfrm>
          <a:prstGeom prst="rect">
            <a:avLst/>
          </a:prstGeom>
        </p:spPr>
      </p:pic>
      <p:pic>
        <p:nvPicPr>
          <p:cNvPr id="5" name="Picture 4" descr="R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5" y="2643505"/>
            <a:ext cx="3240000" cy="2160000"/>
          </a:xfrm>
          <a:prstGeom prst="rect">
            <a:avLst/>
          </a:prstGeom>
        </p:spPr>
      </p:pic>
      <p:pic>
        <p:nvPicPr>
          <p:cNvPr id="6" name="Picture 5" descr="R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575" y="401955"/>
            <a:ext cx="2928000" cy="4392000"/>
          </a:xfrm>
          <a:prstGeom prst="rect">
            <a:avLst/>
          </a:prstGeom>
        </p:spPr>
      </p:pic>
      <p:sp>
        <p:nvSpPr>
          <p:cNvPr id="131" name="Google Shape;131;p18"/>
          <p:cNvSpPr txBox="1">
            <a:spLocks noGrp="1"/>
          </p:cNvSpPr>
          <p:nvPr/>
        </p:nvSpPr>
        <p:spPr>
          <a:xfrm rot="-5400000">
            <a:off x="-814705" y="1045845"/>
            <a:ext cx="2420620" cy="790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</a:t>
            </a:r>
            <a:r>
              <a:rPr lang="tr-TR" altLang="en-US"/>
              <a:t>NTEGRATION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3">
            <a:hlinkClick r:id=""/>
          </p:cNvPr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96225" y="4193350"/>
            <a:ext cx="544950" cy="5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/>
        </p:nvSpPr>
        <p:spPr>
          <a:xfrm rot="-5400000">
            <a:off x="224155" y="714375"/>
            <a:ext cx="1356995" cy="46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 dirty="0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Arabsat </a:t>
            </a:r>
            <a:r>
              <a:rPr lang="tr-TR" sz="1400" b="0" i="0" u="none" strike="noStrike" cap="none" dirty="0" err="1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Tunus</a:t>
            </a:r>
            <a:endParaRPr lang="en-US" sz="1400" b="0" i="0" u="none" strike="noStrike" cap="none" dirty="0">
              <a:solidFill>
                <a:srgbClr val="F3F3F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445" y="324485"/>
            <a:ext cx="2757170" cy="3675380"/>
          </a:xfrm>
          <a:prstGeom prst="rect">
            <a:avLst/>
          </a:prstGeom>
        </p:spPr>
      </p:pic>
      <p:pic>
        <p:nvPicPr>
          <p:cNvPr id="4" name="Picture 3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055" y="324485"/>
            <a:ext cx="2078990" cy="3695700"/>
          </a:xfrm>
          <a:prstGeom prst="rect">
            <a:avLst/>
          </a:prstGeom>
        </p:spPr>
      </p:pic>
      <p:pic>
        <p:nvPicPr>
          <p:cNvPr id="5" name="Picture 4" descr="Picture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105" y="324485"/>
            <a:ext cx="2065655" cy="3672205"/>
          </a:xfrm>
          <a:prstGeom prst="rect">
            <a:avLst/>
          </a:prstGeom>
        </p:spPr>
      </p:pic>
      <p:sp>
        <p:nvSpPr>
          <p:cNvPr id="131" name="Google Shape;131;p18"/>
          <p:cNvSpPr txBox="1">
            <a:spLocks noGrp="1"/>
          </p:cNvSpPr>
          <p:nvPr/>
        </p:nvSpPr>
        <p:spPr>
          <a:xfrm rot="-5400000">
            <a:off x="-814705" y="1045845"/>
            <a:ext cx="2420620" cy="790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</a:t>
            </a:r>
            <a:r>
              <a:rPr lang="tr-TR" altLang="en-US"/>
              <a:t>NTEGRATION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3">
            <a:hlinkClick r:id=""/>
          </p:cNvPr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96225" y="4193350"/>
            <a:ext cx="544950" cy="5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85;p23"/>
          <p:cNvSpPr txBox="1"/>
          <p:nvPr/>
        </p:nvSpPr>
        <p:spPr>
          <a:xfrm rot="-5400000">
            <a:off x="226695" y="739140"/>
            <a:ext cx="1428750" cy="46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 dirty="0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Arabsat </a:t>
            </a:r>
            <a:r>
              <a:rPr lang="tr-TR" sz="1400" b="0" i="0" u="none" strike="noStrike" cap="none" dirty="0" err="1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Jeddah</a:t>
            </a:r>
            <a:endParaRPr lang="en-US" sz="1400" b="0" i="0" u="none" strike="noStrike" cap="none" dirty="0">
              <a:solidFill>
                <a:srgbClr val="F3F3F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 descr="J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05" y="338455"/>
            <a:ext cx="3238636" cy="4320000"/>
          </a:xfrm>
          <a:prstGeom prst="rect">
            <a:avLst/>
          </a:prstGeom>
        </p:spPr>
      </p:pic>
      <p:pic>
        <p:nvPicPr>
          <p:cNvPr id="4" name="Picture 3" descr="J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345440"/>
            <a:ext cx="2429331" cy="4320000"/>
          </a:xfrm>
          <a:prstGeom prst="rect">
            <a:avLst/>
          </a:prstGeom>
        </p:spPr>
      </p:pic>
      <p:sp>
        <p:nvSpPr>
          <p:cNvPr id="131" name="Google Shape;131;p18"/>
          <p:cNvSpPr txBox="1">
            <a:spLocks noGrp="1"/>
          </p:cNvSpPr>
          <p:nvPr/>
        </p:nvSpPr>
        <p:spPr>
          <a:xfrm rot="-5400000">
            <a:off x="-814705" y="1045845"/>
            <a:ext cx="2420620" cy="790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</a:t>
            </a:r>
            <a:r>
              <a:rPr lang="tr-TR" altLang="en-US"/>
              <a:t>NTEGRATION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3">
            <a:hlinkClick r:id=""/>
          </p:cNvPr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96225" y="4193350"/>
            <a:ext cx="544950" cy="5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/>
        </p:nvSpPr>
        <p:spPr>
          <a:xfrm rot="-5400000">
            <a:off x="87630" y="777240"/>
            <a:ext cx="1630680" cy="46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 dirty="0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Arabsat </a:t>
            </a:r>
            <a:r>
              <a:rPr lang="tr-TR" sz="1400" b="0" i="0" u="none" strike="noStrike" cap="none" dirty="0" err="1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Ramallah</a:t>
            </a:r>
            <a:endParaRPr lang="en-US" sz="1400" b="0" i="0" u="none" strike="noStrike" cap="none" dirty="0">
              <a:solidFill>
                <a:srgbClr val="F3F3F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 descr="Ram1"/>
          <p:cNvPicPr>
            <a:picLocks noChangeAspect="1"/>
          </p:cNvPicPr>
          <p:nvPr/>
        </p:nvPicPr>
        <p:blipFill>
          <a:blip r:embed="rId2"/>
          <a:srcRect r="19347"/>
          <a:stretch>
            <a:fillRect/>
          </a:stretch>
        </p:blipFill>
        <p:spPr>
          <a:xfrm>
            <a:off x="1203960" y="354965"/>
            <a:ext cx="4645660" cy="3239770"/>
          </a:xfrm>
          <a:prstGeom prst="rect">
            <a:avLst/>
          </a:prstGeom>
        </p:spPr>
      </p:pic>
      <p:pic>
        <p:nvPicPr>
          <p:cNvPr id="2" name="Picture 1" descr="Ram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10" y="354965"/>
            <a:ext cx="2429454" cy="4320000"/>
          </a:xfrm>
          <a:prstGeom prst="rect">
            <a:avLst/>
          </a:prstGeom>
        </p:spPr>
      </p:pic>
      <p:sp>
        <p:nvSpPr>
          <p:cNvPr id="131" name="Google Shape;131;p18"/>
          <p:cNvSpPr txBox="1">
            <a:spLocks noGrp="1"/>
          </p:cNvSpPr>
          <p:nvPr/>
        </p:nvSpPr>
        <p:spPr>
          <a:xfrm rot="-5400000">
            <a:off x="-814705" y="1045845"/>
            <a:ext cx="2420620" cy="790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</a:t>
            </a:r>
            <a:r>
              <a:rPr lang="tr-TR" altLang="en-US"/>
              <a:t>NTEGRATION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3">
            <a:hlinkClick r:id=""/>
          </p:cNvPr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96225" y="4193350"/>
            <a:ext cx="544950" cy="5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/>
        </p:nvSpPr>
        <p:spPr>
          <a:xfrm rot="-5400000">
            <a:off x="-7236" y="869384"/>
            <a:ext cx="1871169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 dirty="0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Arabsat </a:t>
            </a:r>
            <a:r>
              <a:rPr lang="tr-TR" sz="1400" b="0" i="0" u="none" strike="noStrike" cap="none" dirty="0" err="1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Dirab</a:t>
            </a:r>
            <a:r>
              <a:rPr lang="tr-TR" sz="1400" b="0" i="0" u="none" strike="noStrike" cap="none" dirty="0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 R12</a:t>
            </a:r>
            <a:endParaRPr lang="en-US" sz="1400" b="0" i="0" u="none" strike="noStrike" cap="none" dirty="0">
              <a:solidFill>
                <a:srgbClr val="F3F3F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 descr="Dira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510" y="342900"/>
            <a:ext cx="4800000" cy="3600000"/>
          </a:xfrm>
          <a:prstGeom prst="rect">
            <a:avLst/>
          </a:prstGeom>
        </p:spPr>
      </p:pic>
      <p:sp>
        <p:nvSpPr>
          <p:cNvPr id="131" name="Google Shape;131;p18"/>
          <p:cNvSpPr txBox="1">
            <a:spLocks noGrp="1"/>
          </p:cNvSpPr>
          <p:nvPr/>
        </p:nvSpPr>
        <p:spPr>
          <a:xfrm rot="-5400000">
            <a:off x="-814705" y="1045845"/>
            <a:ext cx="2420620" cy="790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</a:t>
            </a:r>
            <a:r>
              <a:rPr lang="tr-TR" altLang="en-US"/>
              <a:t>NTEGRATION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graphicFrame>
        <p:nvGraphicFramePr>
          <p:cNvPr id="3" name="Diyagram 2"/>
          <p:cNvGraphicFramePr/>
          <p:nvPr/>
        </p:nvGraphicFramePr>
        <p:xfrm>
          <a:off x="1046480" y="1784985"/>
          <a:ext cx="7139305" cy="208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68" name="Google Shape;68;p13"/>
          <p:cNvSpPr txBox="1">
            <a:spLocks noGrp="1"/>
          </p:cNvSpPr>
          <p:nvPr/>
        </p:nvSpPr>
        <p:spPr>
          <a:xfrm>
            <a:off x="504755" y="1185806"/>
            <a:ext cx="8222100" cy="6570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 panose="020B0506020203020204"/>
              <a:buNone/>
              <a:defRPr sz="54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 panose="020B0506020203020204"/>
              <a:buNone/>
              <a:defRPr sz="54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 panose="020B0506020203020204"/>
              <a:buNone/>
              <a:defRPr sz="54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 panose="020B0506020203020204"/>
              <a:buNone/>
              <a:defRPr sz="54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 panose="020B0506020203020204"/>
              <a:buNone/>
              <a:defRPr sz="54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 panose="020B0506020203020204"/>
              <a:buNone/>
              <a:defRPr sz="54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 panose="020B0506020203020204"/>
              <a:buNone/>
              <a:defRPr sz="54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 panose="020B0506020203020204"/>
              <a:buNone/>
              <a:defRPr sz="54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 panose="020B0506020203020204"/>
              <a:buNone/>
              <a:defRPr sz="54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tr-TR" sz="3600" dirty="0">
                <a:solidFill>
                  <a:srgbClr val="0070C0"/>
                </a:solidFill>
                <a:latin typeface="+mj-lt"/>
                <a:ea typeface="Arial" panose="020B0604020202020204"/>
                <a:cs typeface="+mj-lt"/>
                <a:sym typeface="Arial" panose="020B0604020202020204"/>
              </a:rPr>
              <a:t>AT THE FIRST GLANCE</a:t>
            </a:r>
            <a:endParaRPr lang="tr-TR" altLang="en-US" sz="3600" dirty="0">
              <a:solidFill>
                <a:srgbClr val="0070C0"/>
              </a:solidFill>
              <a:latin typeface="+mj-lt"/>
              <a:ea typeface="Arial" panose="020B0604020202020204"/>
              <a:cs typeface="+mj-lt"/>
              <a:sym typeface="Arial" panose="020B0604020202020204"/>
            </a:endParaRPr>
          </a:p>
        </p:txBody>
      </p:sp>
      <p:pic>
        <p:nvPicPr>
          <p:cNvPr id="7" name="Google Shape;76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333875" y="577600"/>
            <a:ext cx="353650" cy="25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3">
            <a:hlinkClick r:id=""/>
          </p:cNvPr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96225" y="4193350"/>
            <a:ext cx="544950" cy="5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/>
        </p:nvSpPr>
        <p:spPr>
          <a:xfrm rot="-5400000">
            <a:off x="-371568" y="1233716"/>
            <a:ext cx="2599834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 dirty="0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Arabsat </a:t>
            </a:r>
            <a:r>
              <a:rPr lang="tr-TR" sz="1400" b="0" i="0" u="none" strike="noStrike" cap="none" dirty="0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Sudan 9.4m </a:t>
            </a:r>
            <a:r>
              <a:rPr lang="tr-TR" sz="1400" b="0" i="0" u="none" strike="noStrike" cap="none" dirty="0" err="1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Ka-Band</a:t>
            </a:r>
            <a:endParaRPr lang="en-US" sz="1400" b="0" i="0" u="none" strike="noStrike" cap="none" dirty="0">
              <a:solidFill>
                <a:srgbClr val="F3F3F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 descr="Sud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00" y="1225550"/>
            <a:ext cx="3360000" cy="2520000"/>
          </a:xfrm>
          <a:prstGeom prst="rect">
            <a:avLst/>
          </a:prstGeom>
        </p:spPr>
      </p:pic>
      <p:pic>
        <p:nvPicPr>
          <p:cNvPr id="4" name="Picture 3" descr="Sud1"/>
          <p:cNvPicPr>
            <a:picLocks noChangeAspect="1"/>
          </p:cNvPicPr>
          <p:nvPr/>
        </p:nvPicPr>
        <p:blipFill>
          <a:blip r:embed="rId3"/>
          <a:srcRect t="34950"/>
          <a:stretch>
            <a:fillRect/>
          </a:stretch>
        </p:blipFill>
        <p:spPr>
          <a:xfrm>
            <a:off x="1351915" y="424180"/>
            <a:ext cx="1619885" cy="1873250"/>
          </a:xfrm>
          <a:prstGeom prst="rect">
            <a:avLst/>
          </a:prstGeom>
        </p:spPr>
      </p:pic>
      <p:pic>
        <p:nvPicPr>
          <p:cNvPr id="5" name="Picture 4" descr="Sud2"/>
          <p:cNvPicPr>
            <a:picLocks noChangeAspect="1"/>
          </p:cNvPicPr>
          <p:nvPr/>
        </p:nvPicPr>
        <p:blipFill>
          <a:blip r:embed="rId4"/>
          <a:srcRect l="28146"/>
          <a:stretch>
            <a:fillRect/>
          </a:stretch>
        </p:blipFill>
        <p:spPr>
          <a:xfrm>
            <a:off x="1351915" y="1225550"/>
            <a:ext cx="2414421" cy="2520000"/>
          </a:xfrm>
          <a:prstGeom prst="rect">
            <a:avLst/>
          </a:prstGeom>
        </p:spPr>
      </p:pic>
      <p:pic>
        <p:nvPicPr>
          <p:cNvPr id="2" name="Picture 1" descr="Sud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35" y="1225550"/>
            <a:ext cx="1462405" cy="1950720"/>
          </a:xfrm>
          <a:prstGeom prst="rect">
            <a:avLst/>
          </a:prstGeom>
        </p:spPr>
      </p:pic>
      <p:sp>
        <p:nvSpPr>
          <p:cNvPr id="131" name="Google Shape;131;p18"/>
          <p:cNvSpPr txBox="1">
            <a:spLocks noGrp="1"/>
          </p:cNvSpPr>
          <p:nvPr/>
        </p:nvSpPr>
        <p:spPr>
          <a:xfrm rot="-5400000">
            <a:off x="-814705" y="1045845"/>
            <a:ext cx="2420620" cy="790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</a:t>
            </a:r>
            <a:r>
              <a:rPr lang="tr-TR" altLang="en-US"/>
              <a:t>NTEGRATION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/>
        </p:nvSpPr>
        <p:spPr>
          <a:xfrm rot="-5400000">
            <a:off x="306750" y="643325"/>
            <a:ext cx="12432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Yahlive Kabil</a:t>
            </a:r>
            <a:endParaRPr lang="en-US" sz="1400" b="0" i="0" u="none" strike="noStrike" cap="none">
              <a:solidFill>
                <a:srgbClr val="F3F3F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97" name="Google Shape;197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57650" y="111400"/>
            <a:ext cx="1955400" cy="260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569800" y="111400"/>
            <a:ext cx="3476277" cy="260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102825" y="111409"/>
            <a:ext cx="1955397" cy="2607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>
            <a:hlinkClick r:id="rId4" action="ppaction://hlinksldjump"/>
          </p:cNvPr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96225" y="4193350"/>
            <a:ext cx="544950" cy="5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>
            <a:spLocks noGrp="1"/>
          </p:cNvSpPr>
          <p:nvPr/>
        </p:nvSpPr>
        <p:spPr>
          <a:xfrm rot="-5400000">
            <a:off x="-814705" y="1045845"/>
            <a:ext cx="2420620" cy="790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</a:t>
            </a:r>
            <a:r>
              <a:rPr lang="tr-TR" altLang="en-US"/>
              <a:t>NTEGRATION</a:t>
            </a: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/>
          <p:nvPr/>
        </p:nvSpPr>
        <p:spPr>
          <a:xfrm rot="-5400000">
            <a:off x="-401320" y="1211580"/>
            <a:ext cx="2659380" cy="46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Kuwait Ministry Of Inform</a:t>
            </a:r>
            <a:r>
              <a:rPr lang="tr-TR" altLang="en-US" sz="1400" b="0" i="0" u="none" strike="noStrike" cap="none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</a:t>
            </a:r>
            <a:r>
              <a:rPr lang="en-US" sz="1400" b="0" i="0" u="none" strike="noStrike" cap="none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tion</a:t>
            </a:r>
            <a:endParaRPr sz="1400" b="0" i="0" u="none" strike="noStrike" cap="none">
              <a:solidFill>
                <a:srgbClr val="F3F3F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7" name="Google Shape;207;p25">
            <a:hlinkClick r:id="rId1" action="ppaction://hlinksldjump"/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6225" y="4193350"/>
            <a:ext cx="544950" cy="5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305236" y="81099"/>
            <a:ext cx="2324693" cy="309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687166" y="79579"/>
            <a:ext cx="2324671" cy="3099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 rotWithShape="1">
          <a:blip r:embed="rId5"/>
          <a:srcRect r="25177"/>
          <a:stretch>
            <a:fillRect/>
          </a:stretch>
        </p:blipFill>
        <p:spPr>
          <a:xfrm>
            <a:off x="6069074" y="79578"/>
            <a:ext cx="2917977" cy="309956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>
            <a:spLocks noGrp="1"/>
          </p:cNvSpPr>
          <p:nvPr/>
        </p:nvSpPr>
        <p:spPr>
          <a:xfrm rot="-5400000">
            <a:off x="-814705" y="1045845"/>
            <a:ext cx="2420620" cy="790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</a:t>
            </a:r>
            <a:r>
              <a:rPr lang="tr-TR" altLang="en-US"/>
              <a:t>NTEGRATION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bvan"/>
          <p:cNvPicPr>
            <a:picLocks noChangeAspect="1"/>
          </p:cNvPicPr>
          <p:nvPr/>
        </p:nvPicPr>
        <p:blipFill>
          <a:blip r:embed="rId1"/>
          <a:srcRect t="31550"/>
          <a:stretch>
            <a:fillRect/>
          </a:stretch>
        </p:blipFill>
        <p:spPr>
          <a:xfrm>
            <a:off x="2115820" y="829310"/>
            <a:ext cx="6609715" cy="1649730"/>
          </a:xfrm>
          <a:prstGeom prst="rect">
            <a:avLst/>
          </a:prstGeom>
        </p:spPr>
      </p:pic>
      <p:pic>
        <p:nvPicPr>
          <p:cNvPr id="215" name="Google Shape;215;p2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1849725" cy="50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>
            <a:spLocks noGrp="1"/>
          </p:cNvSpPr>
          <p:nvPr>
            <p:ph type="title"/>
          </p:nvPr>
        </p:nvSpPr>
        <p:spPr>
          <a:xfrm>
            <a:off x="2009025" y="0"/>
            <a:ext cx="6823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/>
              <a:t>DSNG</a:t>
            </a:r>
            <a:r>
              <a:rPr lang="tr-TR" dirty="0"/>
              <a:t>/</a:t>
            </a:r>
            <a:r>
              <a:rPr lang="en-US" dirty="0"/>
              <a:t>OBVAN PRODUCTION</a:t>
            </a:r>
            <a:endParaRPr lang="en-US" dirty="0"/>
          </a:p>
        </p:txBody>
      </p:sp>
      <p:sp>
        <p:nvSpPr>
          <p:cNvPr id="217" name="Google Shape;217;p26"/>
          <p:cNvSpPr txBox="1"/>
          <p:nvPr/>
        </p:nvSpPr>
        <p:spPr>
          <a:xfrm>
            <a:off x="3644265" y="2697480"/>
            <a:ext cx="5397500" cy="178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SVS Satellite Systems also works in coach building and mobile uplink vehicles manufacturing business.</a:t>
            </a:r>
            <a:endParaRPr lang="en-US"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 an average of last twenty years, we built 15 DSNG vehicles each year and delivered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more than 250 DSNG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vehicles since 1999.</a:t>
            </a:r>
            <a:endParaRPr lang="en-US"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8" name="Google Shape;218;p26">
            <a:hlinkClick r:id="rId3" action="ppaction://hlinksldjump"/>
          </p:cNvPr>
          <p:cNvSpPr/>
          <p:nvPr/>
        </p:nvSpPr>
        <p:spPr>
          <a:xfrm>
            <a:off x="185650" y="479585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" y="2697480"/>
            <a:ext cx="2904490" cy="2007235"/>
          </a:xfrm>
          <a:prstGeom prst="rect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 txBox="1">
            <a:spLocks noGrp="1"/>
          </p:cNvSpPr>
          <p:nvPr>
            <p:ph type="title"/>
          </p:nvPr>
        </p:nvSpPr>
        <p:spPr>
          <a:xfrm>
            <a:off x="108470" y="0"/>
            <a:ext cx="6823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/>
              <a:t>DSNG</a:t>
            </a:r>
            <a:r>
              <a:rPr lang="tr-TR" dirty="0"/>
              <a:t>/</a:t>
            </a:r>
            <a:r>
              <a:rPr lang="en-US" dirty="0"/>
              <a:t>OBVAN PRODUCTION</a:t>
            </a:r>
            <a:endParaRPr lang="en-US" dirty="0"/>
          </a:p>
        </p:txBody>
      </p:sp>
      <p:sp>
        <p:nvSpPr>
          <p:cNvPr id="218" name="Google Shape;218;p26">
            <a:hlinkClick r:id="" action="ppaction://noaction"/>
          </p:cNvPr>
          <p:cNvSpPr/>
          <p:nvPr/>
        </p:nvSpPr>
        <p:spPr>
          <a:xfrm>
            <a:off x="185650" y="479585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295" y="2640196"/>
            <a:ext cx="2574726" cy="1720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67295" y="810950"/>
            <a:ext cx="2592000" cy="169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206" y="796032"/>
            <a:ext cx="2592000" cy="1721552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420" y="1442720"/>
            <a:ext cx="4939030" cy="3587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846" y="810949"/>
            <a:ext cx="2592000" cy="16920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 txBox="1">
            <a:spLocks noGrp="1"/>
          </p:cNvSpPr>
          <p:nvPr>
            <p:ph type="title"/>
          </p:nvPr>
        </p:nvSpPr>
        <p:spPr>
          <a:xfrm>
            <a:off x="108470" y="0"/>
            <a:ext cx="6823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DSNG</a:t>
            </a:r>
            <a:r>
              <a:rPr lang="tr-TR" altLang="en-US"/>
              <a:t>/</a:t>
            </a:r>
            <a:r>
              <a:rPr lang="en-US"/>
              <a:t>OBVAN PRODUCTION</a:t>
            </a:r>
            <a:endParaRPr lang="en-US"/>
          </a:p>
        </p:txBody>
      </p:sp>
      <p:sp>
        <p:nvSpPr>
          <p:cNvPr id="218" name="Google Shape;218;p26">
            <a:hlinkClick r:id="" action="ppaction://noaction"/>
          </p:cNvPr>
          <p:cNvSpPr/>
          <p:nvPr/>
        </p:nvSpPr>
        <p:spPr>
          <a:xfrm>
            <a:off x="185650" y="479585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racSoli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25" y="707390"/>
            <a:ext cx="4157345" cy="2884170"/>
          </a:xfrm>
          <a:prstGeom prst="rect">
            <a:avLst/>
          </a:prstGeom>
        </p:spPr>
      </p:pic>
      <p:pic>
        <p:nvPicPr>
          <p:cNvPr id="2" name="Picture 1" descr="11002604_10153750600345942_8765770103068553934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295" y="2465705"/>
            <a:ext cx="2880000" cy="2160000"/>
          </a:xfrm>
          <a:prstGeom prst="round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3" name="Picture 2" descr="DSCF38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010" y="582930"/>
            <a:ext cx="2879065" cy="2160000"/>
          </a:xfrm>
          <a:prstGeom prst="round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 txBox="1">
            <a:spLocks noGrp="1"/>
          </p:cNvSpPr>
          <p:nvPr>
            <p:ph type="title"/>
          </p:nvPr>
        </p:nvSpPr>
        <p:spPr>
          <a:xfrm>
            <a:off x="108469" y="0"/>
            <a:ext cx="7029997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/>
              <a:t>DSNG</a:t>
            </a:r>
            <a:r>
              <a:rPr lang="tr-TR" dirty="0"/>
              <a:t>/</a:t>
            </a:r>
            <a:r>
              <a:rPr lang="en-US" dirty="0"/>
              <a:t>OBVAN PRODUCTION</a:t>
            </a:r>
            <a:r>
              <a:rPr lang="tr-TR" dirty="0"/>
              <a:t> LIBYA</a:t>
            </a:r>
            <a:endParaRPr lang="en-US" dirty="0"/>
          </a:p>
        </p:txBody>
      </p:sp>
      <p:sp>
        <p:nvSpPr>
          <p:cNvPr id="218" name="Google Shape;218;p26">
            <a:hlinkClick r:id="" action="ppaction://noaction"/>
          </p:cNvPr>
          <p:cNvSpPr/>
          <p:nvPr/>
        </p:nvSpPr>
        <p:spPr>
          <a:xfrm>
            <a:off x="185650" y="479585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335" y="685165"/>
            <a:ext cx="3561715" cy="2671445"/>
          </a:xfrm>
          <a:prstGeom prst="rect">
            <a:avLst/>
          </a:prstGeom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Picture 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485" y="678180"/>
            <a:ext cx="2901315" cy="2176145"/>
          </a:xfrm>
          <a:prstGeom prst="rect">
            <a:avLst/>
          </a:prstGeom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Picture 4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265" y="2980690"/>
            <a:ext cx="2419985" cy="1815465"/>
          </a:xfrm>
          <a:prstGeom prst="rect">
            <a:avLst/>
          </a:prstGeom>
        </p:spPr>
      </p:pic>
      <p:pic>
        <p:nvPicPr>
          <p:cNvPr id="3" name="Picture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185" y="2263140"/>
            <a:ext cx="3310255" cy="2482850"/>
          </a:xfrm>
          <a:prstGeom prst="rect">
            <a:avLst/>
          </a:prstGeom>
          <a:ln w="5715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 txBox="1">
            <a:spLocks noGrp="1"/>
          </p:cNvSpPr>
          <p:nvPr>
            <p:ph type="title"/>
          </p:nvPr>
        </p:nvSpPr>
        <p:spPr>
          <a:xfrm>
            <a:off x="108585" y="0"/>
            <a:ext cx="8021955" cy="70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/>
              <a:t>DSNG</a:t>
            </a:r>
            <a:r>
              <a:rPr lang="tr-TR" dirty="0"/>
              <a:t>/</a:t>
            </a:r>
            <a:r>
              <a:rPr lang="en-US" dirty="0"/>
              <a:t>OBVAN PRODUCTION</a:t>
            </a:r>
            <a:r>
              <a:rPr lang="tr-TR" dirty="0"/>
              <a:t> KIRGHIZISTAN</a:t>
            </a:r>
            <a:endParaRPr lang="en-US" dirty="0"/>
          </a:p>
        </p:txBody>
      </p:sp>
      <p:sp>
        <p:nvSpPr>
          <p:cNvPr id="218" name="Google Shape;218;p26">
            <a:hlinkClick r:id="" action="ppaction://noaction"/>
          </p:cNvPr>
          <p:cNvSpPr/>
          <p:nvPr/>
        </p:nvSpPr>
        <p:spPr>
          <a:xfrm>
            <a:off x="185650" y="479585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 descr="Ktrk Obvan (51)"/>
          <p:cNvPicPr>
            <a:picLocks noChangeAspect="1"/>
          </p:cNvPicPr>
          <p:nvPr/>
        </p:nvPicPr>
        <p:blipFill>
          <a:blip r:embed="rId1">
            <a:lum bright="24000"/>
          </a:blip>
          <a:stretch>
            <a:fillRect/>
          </a:stretch>
        </p:blipFill>
        <p:spPr>
          <a:xfrm>
            <a:off x="206375" y="749935"/>
            <a:ext cx="2928620" cy="2197100"/>
          </a:xfrm>
          <a:prstGeom prst="rect">
            <a:avLst/>
          </a:prstGeom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" name="Picture 3" descr="2017-10-02 15.38.45"/>
          <p:cNvPicPr>
            <a:picLocks noChangeAspect="1"/>
          </p:cNvPicPr>
          <p:nvPr/>
        </p:nvPicPr>
        <p:blipFill>
          <a:blip r:embed="rId2">
            <a:lum bright="24000"/>
          </a:blip>
          <a:stretch>
            <a:fillRect/>
          </a:stretch>
        </p:blipFill>
        <p:spPr>
          <a:xfrm>
            <a:off x="206375" y="2688590"/>
            <a:ext cx="2400000" cy="180000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" name="Picture 2" descr="Ktrk Obvan (56)"/>
          <p:cNvPicPr>
            <a:picLocks noChangeAspect="1"/>
          </p:cNvPicPr>
          <p:nvPr/>
        </p:nvPicPr>
        <p:blipFill>
          <a:blip r:embed="rId3">
            <a:lum bright="24000"/>
          </a:blip>
          <a:srcRect b="19573"/>
          <a:stretch>
            <a:fillRect/>
          </a:stretch>
        </p:blipFill>
        <p:spPr>
          <a:xfrm>
            <a:off x="2374265" y="751205"/>
            <a:ext cx="3079115" cy="1771650"/>
          </a:xfrm>
          <a:prstGeom prst="rect">
            <a:avLst/>
          </a:prstGeom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" name="Picture 4" descr="Ktrk Obvan (92)"/>
          <p:cNvPicPr>
            <a:picLocks noChangeAspect="1"/>
          </p:cNvPicPr>
          <p:nvPr/>
        </p:nvPicPr>
        <p:blipFill>
          <a:blip r:embed="rId4">
            <a:lum bright="24000"/>
          </a:blip>
          <a:stretch>
            <a:fillRect/>
          </a:stretch>
        </p:blipFill>
        <p:spPr>
          <a:xfrm>
            <a:off x="2367915" y="2451735"/>
            <a:ext cx="3199765" cy="1146175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5" descr="Ktrk Obvan (41)"/>
          <p:cNvPicPr>
            <a:picLocks noChangeAspect="1"/>
          </p:cNvPicPr>
          <p:nvPr/>
        </p:nvPicPr>
        <p:blipFill>
          <a:blip r:embed="rId5">
            <a:lum bright="24000"/>
          </a:blip>
          <a:srcRect t="11993"/>
          <a:stretch>
            <a:fillRect/>
          </a:stretch>
        </p:blipFill>
        <p:spPr>
          <a:xfrm>
            <a:off x="2546350" y="3366135"/>
            <a:ext cx="2400300" cy="1584325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6" descr="Ktrk Obvan (64)"/>
          <p:cNvPicPr>
            <a:picLocks noChangeAspect="1"/>
          </p:cNvPicPr>
          <p:nvPr/>
        </p:nvPicPr>
        <p:blipFill>
          <a:blip r:embed="rId6">
            <a:lum bright="24000"/>
          </a:blip>
          <a:stretch>
            <a:fillRect/>
          </a:stretch>
        </p:blipFill>
        <p:spPr>
          <a:xfrm>
            <a:off x="5480050" y="749935"/>
            <a:ext cx="3032760" cy="227457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7" descr="Ktrk Obvan (91)"/>
          <p:cNvPicPr>
            <a:picLocks noChangeAspect="1"/>
          </p:cNvPicPr>
          <p:nvPr/>
        </p:nvPicPr>
        <p:blipFill>
          <a:blip r:embed="rId7">
            <a:lum bright="6000" contrast="42000"/>
          </a:blip>
          <a:stretch>
            <a:fillRect/>
          </a:stretch>
        </p:blipFill>
        <p:spPr>
          <a:xfrm>
            <a:off x="4788535" y="2847975"/>
            <a:ext cx="3724275" cy="209550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 txBox="1">
            <a:spLocks noGrp="1"/>
          </p:cNvSpPr>
          <p:nvPr>
            <p:ph type="title"/>
          </p:nvPr>
        </p:nvSpPr>
        <p:spPr>
          <a:xfrm>
            <a:off x="108470" y="0"/>
            <a:ext cx="6823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/>
              <a:t>DSNG</a:t>
            </a:r>
            <a:r>
              <a:rPr lang="tr-TR" dirty="0"/>
              <a:t>/</a:t>
            </a:r>
            <a:r>
              <a:rPr lang="en-US" dirty="0"/>
              <a:t>OBVAN PRODUCTION</a:t>
            </a:r>
            <a:r>
              <a:rPr lang="tr-TR" dirty="0"/>
              <a:t> UZBEKISTAN</a:t>
            </a:r>
            <a:endParaRPr lang="en-US" dirty="0"/>
          </a:p>
        </p:txBody>
      </p:sp>
      <p:sp>
        <p:nvSpPr>
          <p:cNvPr id="218" name="Google Shape;218;p26">
            <a:hlinkClick r:id="" action="ppaction://noaction"/>
          </p:cNvPr>
          <p:cNvSpPr/>
          <p:nvPr/>
        </p:nvSpPr>
        <p:spPr>
          <a:xfrm>
            <a:off x="185650" y="479585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 descr="IMG_6329"/>
          <p:cNvPicPr>
            <a:picLocks noChangeAspect="1"/>
          </p:cNvPicPr>
          <p:nvPr/>
        </p:nvPicPr>
        <p:blipFill>
          <a:blip r:embed="rId1"/>
          <a:srcRect l="4763"/>
          <a:stretch>
            <a:fillRect/>
          </a:stretch>
        </p:blipFill>
        <p:spPr>
          <a:xfrm>
            <a:off x="234315" y="781685"/>
            <a:ext cx="2742565" cy="216027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4" name="Picture 3" descr="IMG_69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820" y="2980055"/>
            <a:ext cx="2164715" cy="180022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5" name="Picture 4" descr="IMG_69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515" y="788670"/>
            <a:ext cx="3840000" cy="21600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6" name="Picture 5" descr="IMG_63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445" y="2980055"/>
            <a:ext cx="1350000" cy="18000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7" name="Picture 6" descr="IMG_64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555" y="2980055"/>
            <a:ext cx="1882775" cy="180022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3" name="Picture 2" descr="IMG_6428"/>
          <p:cNvPicPr>
            <a:picLocks noChangeAspect="1"/>
          </p:cNvPicPr>
          <p:nvPr/>
        </p:nvPicPr>
        <p:blipFill>
          <a:blip r:embed="rId6"/>
          <a:srcRect l="13759"/>
          <a:stretch>
            <a:fillRect/>
          </a:stretch>
        </p:blipFill>
        <p:spPr>
          <a:xfrm>
            <a:off x="2867025" y="781685"/>
            <a:ext cx="1397000" cy="216027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243210" y="12700"/>
            <a:ext cx="67833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SALES</a:t>
            </a:r>
            <a:endParaRPr lang="en-US"/>
          </a:p>
        </p:txBody>
      </p:sp>
      <p:sp>
        <p:nvSpPr>
          <p:cNvPr id="229" name="Google Shape;229;p27">
            <a:hlinkClick r:id="rId1" action="ppaction://hlinksldjump"/>
          </p:cNvPr>
          <p:cNvSpPr/>
          <p:nvPr/>
        </p:nvSpPr>
        <p:spPr>
          <a:xfrm>
            <a:off x="185650" y="460027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0" name="Google Shape;230;p2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57750" y="2810207"/>
            <a:ext cx="134302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805"/>
            <a:ext cx="4754880" cy="1320800"/>
          </a:xfrm>
          <a:prstGeom prst="rect">
            <a:avLst/>
          </a:prstGeom>
        </p:spPr>
      </p:pic>
      <p:sp>
        <p:nvSpPr>
          <p:cNvPr id="2" name="Google Shape;226;p27"/>
          <p:cNvSpPr txBox="1"/>
          <p:nvPr/>
        </p:nvSpPr>
        <p:spPr>
          <a:xfrm>
            <a:off x="243205" y="1797050"/>
            <a:ext cx="3754120" cy="115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charset="0"/>
              <a:buChar char="§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Quick Support</a:t>
            </a:r>
            <a:endParaRPr lang="en-US"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charset="0"/>
              <a:buChar char="§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High Discount Rates</a:t>
            </a:r>
            <a:endParaRPr lang="en-US"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charset="0"/>
              <a:buChar char="§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Consultancy</a:t>
            </a:r>
            <a:endParaRPr lang="en-US"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Google Shape;232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527529" y="3008720"/>
            <a:ext cx="1878367" cy="69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60" y="3763524"/>
            <a:ext cx="1755857" cy="612000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6231073" y="3895317"/>
            <a:ext cx="1045029" cy="195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tr-TR" sz="240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838" y="3008412"/>
            <a:ext cx="4268264" cy="1440000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/>
          <a:srcRect r="70927"/>
          <a:stretch>
            <a:fillRect/>
          </a:stretch>
        </p:blipFill>
        <p:spPr>
          <a:xfrm>
            <a:off x="2527300" y="3751580"/>
            <a:ext cx="736600" cy="720090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520" y="3008556"/>
            <a:ext cx="1957378" cy="57600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1161" y="1797198"/>
            <a:ext cx="2486025" cy="857251"/>
          </a:xfrm>
          <a:prstGeom prst="rect">
            <a:avLst/>
          </a:prstGeom>
        </p:spPr>
      </p:pic>
      <p:pic>
        <p:nvPicPr>
          <p:cNvPr id="4" name="Resim 13"/>
          <p:cNvPicPr>
            <a:picLocks noChangeAspect="1"/>
          </p:cNvPicPr>
          <p:nvPr/>
        </p:nvPicPr>
        <p:blipFill>
          <a:blip r:embed="rId7"/>
          <a:srcRect l="52481"/>
          <a:stretch>
            <a:fillRect/>
          </a:stretch>
        </p:blipFill>
        <p:spPr>
          <a:xfrm>
            <a:off x="3201670" y="3763645"/>
            <a:ext cx="1203960" cy="7200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0"/>
          <p:cNvPicPr preferRelativeResize="0"/>
          <p:nvPr/>
        </p:nvPicPr>
        <p:blipFill rotWithShape="1">
          <a:blip r:embed="rId1"/>
          <a:srcRect t="18111"/>
          <a:stretch>
            <a:fillRect/>
          </a:stretch>
        </p:blipFill>
        <p:spPr>
          <a:xfrm>
            <a:off x="1860550" y="1762125"/>
            <a:ext cx="1170940" cy="76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 rotWithShape="1">
          <a:blip r:embed="rId2"/>
          <a:srcRect t="26454"/>
          <a:stretch>
            <a:fillRect/>
          </a:stretch>
        </p:blipFill>
        <p:spPr>
          <a:xfrm>
            <a:off x="3282315" y="1878965"/>
            <a:ext cx="1311275" cy="74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653915" y="1848485"/>
            <a:ext cx="1521460" cy="80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52235" y="1911985"/>
            <a:ext cx="1200150" cy="900430"/>
          </a:xfrm>
          <a:prstGeom prst="ellipse">
            <a:avLst/>
          </a:prstGeom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911600" y="3074670"/>
            <a:ext cx="1415415" cy="45529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>
            <a:spLocks noGrp="1"/>
          </p:cNvSpPr>
          <p:nvPr>
            <p:ph type="ctrTitle"/>
          </p:nvPr>
        </p:nvSpPr>
        <p:spPr>
          <a:xfrm>
            <a:off x="504755" y="1036172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4000">
                <a:solidFill>
                  <a:srgbClr val="0070C0"/>
                </a:solidFill>
                <a:latin typeface="+mj-lt"/>
                <a:ea typeface="Arial" panose="020B0604020202020204"/>
                <a:cs typeface="+mj-lt"/>
                <a:sym typeface="Arial" panose="020B0604020202020204"/>
              </a:rPr>
              <a:t>SVS </a:t>
            </a:r>
            <a:r>
              <a:rPr lang="tr-TR" altLang="en-US" sz="4000">
                <a:solidFill>
                  <a:srgbClr val="0070C0"/>
                </a:solidFill>
                <a:latin typeface="+mj-lt"/>
                <a:ea typeface="Arial" panose="020B0604020202020204"/>
                <a:cs typeface="+mj-lt"/>
                <a:sym typeface="Arial" panose="020B0604020202020204"/>
              </a:rPr>
              <a:t>SATELLITE SYSTEMS</a:t>
            </a:r>
            <a:endParaRPr lang="tr-TR" altLang="en-US" sz="4000">
              <a:solidFill>
                <a:srgbClr val="0070C0"/>
              </a:solidFill>
              <a:latin typeface="+mj-lt"/>
              <a:ea typeface="Arial" panose="020B0604020202020204"/>
              <a:cs typeface="+mj-lt"/>
              <a:sym typeface="Arial" panose="020B0604020202020204"/>
            </a:endParaRPr>
          </a:p>
        </p:txBody>
      </p:sp>
      <p:sp>
        <p:nvSpPr>
          <p:cNvPr id="69" name="Google Shape;69;p13">
            <a:hlinkClick r:id="rId6" action="ppaction://hlinksldjump"/>
          </p:cNvPr>
          <p:cNvSpPr/>
          <p:nvPr/>
        </p:nvSpPr>
        <p:spPr>
          <a:xfrm>
            <a:off x="4738370" y="2496185"/>
            <a:ext cx="1437005" cy="6007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Integration</a:t>
            </a:r>
            <a:endParaRPr 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13">
            <a:hlinkClick r:id="rId7" action="ppaction://hlinksldjump"/>
          </p:cNvPr>
          <p:cNvSpPr/>
          <p:nvPr/>
        </p:nvSpPr>
        <p:spPr>
          <a:xfrm>
            <a:off x="3155950" y="2496185"/>
            <a:ext cx="1437005" cy="6007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DSNG</a:t>
            </a:r>
            <a:endParaRPr 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13">
            <a:hlinkClick r:id="rId8" action="ppaction://hlinksldjump"/>
          </p:cNvPr>
          <p:cNvSpPr/>
          <p:nvPr/>
        </p:nvSpPr>
        <p:spPr>
          <a:xfrm>
            <a:off x="1533525" y="2496185"/>
            <a:ext cx="1437005" cy="6007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Production</a:t>
            </a:r>
            <a:endParaRPr 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13">
            <a:hlinkClick r:id="rId9" action="ppaction://hlinksldjump"/>
          </p:cNvPr>
          <p:cNvSpPr/>
          <p:nvPr/>
        </p:nvSpPr>
        <p:spPr>
          <a:xfrm>
            <a:off x="3940590" y="3409130"/>
            <a:ext cx="1437300" cy="405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Sales</a:t>
            </a:r>
            <a:endParaRPr 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13">
            <a:hlinkClick r:id="" action="ppaction://hlinkshowjump?jump=nextslide"/>
          </p:cNvPr>
          <p:cNvSpPr/>
          <p:nvPr/>
        </p:nvSpPr>
        <p:spPr>
          <a:xfrm>
            <a:off x="6334760" y="4236085"/>
            <a:ext cx="1437005" cy="4102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tr-TR" alt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About Us</a:t>
            </a:r>
            <a:endParaRPr lang="tr-TR" alt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6" name="Google Shape;76;p13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4333875" y="577600"/>
            <a:ext cx="353650" cy="2546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/>
          <p:nvPr/>
        </p:nvSpPr>
        <p:spPr>
          <a:xfrm>
            <a:off x="989330" y="4324985"/>
            <a:ext cx="1368425" cy="535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altLang="en-US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January</a:t>
            </a:r>
            <a:r>
              <a:rPr lang="en-US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 20</a:t>
            </a:r>
            <a:r>
              <a:rPr lang="tr-TR" altLang="en-US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23</a:t>
            </a:r>
            <a:endParaRPr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pic>
        <p:nvPicPr>
          <p:cNvPr id="314" name="Google Shape;314;p36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6674485" y="2489835"/>
            <a:ext cx="2469515" cy="263906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>
            <a:hlinkClick r:id="rId12" tooltip="" action="ppaction://hlinksldjump"/>
          </p:cNvPr>
          <p:cNvSpPr/>
          <p:nvPr/>
        </p:nvSpPr>
        <p:spPr>
          <a:xfrm>
            <a:off x="6334760" y="2489835"/>
            <a:ext cx="1435735" cy="605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Technical</a:t>
            </a:r>
            <a:endParaRPr 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Maintenance</a:t>
            </a:r>
            <a:endParaRPr 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6365" y="2772410"/>
            <a:ext cx="1028700" cy="74739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8" descr="TechnicalServiceVertical.jpg"/>
          <p:cNvPicPr preferRelativeResize="0"/>
          <p:nvPr/>
        </p:nvPicPr>
        <p:blipFill rotWithShape="1">
          <a:blip r:embed="rId1"/>
          <a:srcRect t="826" b="815"/>
          <a:stretch>
            <a:fillRect/>
          </a:stretch>
        </p:blipFill>
        <p:spPr>
          <a:xfrm>
            <a:off x="0" y="0"/>
            <a:ext cx="1849725" cy="50541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8"/>
          <p:cNvSpPr txBox="1">
            <a:spLocks noGrp="1"/>
          </p:cNvSpPr>
          <p:nvPr>
            <p:ph type="title"/>
          </p:nvPr>
        </p:nvSpPr>
        <p:spPr>
          <a:xfrm>
            <a:off x="2049150" y="0"/>
            <a:ext cx="67833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SERVICE AND MAINTENANCE</a:t>
            </a:r>
            <a:endParaRPr lang="en-US"/>
          </a:p>
        </p:txBody>
      </p:sp>
      <p:sp>
        <p:nvSpPr>
          <p:cNvPr id="239" name="Google Shape;239;p28"/>
          <p:cNvSpPr txBox="1"/>
          <p:nvPr/>
        </p:nvSpPr>
        <p:spPr>
          <a:xfrm>
            <a:off x="1925375" y="749525"/>
            <a:ext cx="4916700" cy="21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Partnership agreements with global brands on satcom devices as a global technical support center and provider</a:t>
            </a:r>
            <a:endParaRPr 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Electronics And Mechanics</a:t>
            </a:r>
            <a:endParaRPr 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Autorized Technical Support Center Of</a:t>
            </a:r>
            <a:endParaRPr 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○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Thomson</a:t>
            </a:r>
            <a:endParaRPr 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○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Newtec</a:t>
            </a:r>
            <a:endParaRPr 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○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CPI</a:t>
            </a:r>
            <a:endParaRPr 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" name="Google Shape;240;p28"/>
          <p:cNvSpPr txBox="1"/>
          <p:nvPr/>
        </p:nvSpPr>
        <p:spPr>
          <a:xfrm>
            <a:off x="6842075" y="866486"/>
            <a:ext cx="1946100" cy="1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➔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Mediakind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➔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Harmonic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➔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Newtec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➔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ETL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➔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CPI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➔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Teledyne Paradise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➔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Datacom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➔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Xicom</a:t>
            </a: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" name="Google Shape;241;p28">
            <a:hlinkClick r:id="rId2" action="ppaction://hlinksldjump"/>
          </p:cNvPr>
          <p:cNvSpPr/>
          <p:nvPr/>
        </p:nvSpPr>
        <p:spPr>
          <a:xfrm>
            <a:off x="185650" y="460027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8" descr="TechnicalServiceVertical.jpg"/>
          <p:cNvPicPr preferRelativeResize="0"/>
          <p:nvPr/>
        </p:nvPicPr>
        <p:blipFill rotWithShape="1">
          <a:blip r:embed="rId1"/>
          <a:srcRect t="826" b="815"/>
          <a:stretch>
            <a:fillRect/>
          </a:stretch>
        </p:blipFill>
        <p:spPr>
          <a:xfrm>
            <a:off x="0" y="0"/>
            <a:ext cx="1849725" cy="50541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8"/>
          <p:cNvSpPr txBox="1">
            <a:spLocks noGrp="1"/>
          </p:cNvSpPr>
          <p:nvPr>
            <p:ph type="title"/>
          </p:nvPr>
        </p:nvSpPr>
        <p:spPr>
          <a:xfrm>
            <a:off x="2049150" y="0"/>
            <a:ext cx="67833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SERVICE AND MAINTENANCE</a:t>
            </a:r>
            <a:endParaRPr lang="en-US"/>
          </a:p>
        </p:txBody>
      </p:sp>
      <p:sp>
        <p:nvSpPr>
          <p:cNvPr id="241" name="Google Shape;241;p28">
            <a:hlinkClick r:id="" action="ppaction://noaction"/>
          </p:cNvPr>
          <p:cNvSpPr/>
          <p:nvPr/>
        </p:nvSpPr>
        <p:spPr>
          <a:xfrm>
            <a:off x="185650" y="460027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049145" y="781685"/>
            <a:ext cx="578866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§"/>
            </a:pPr>
            <a:r>
              <a:rPr lang="tr-TR" altLang="en-US"/>
              <a:t>Advanced laboratory service capability</a:t>
            </a:r>
            <a:endParaRPr lang="en-US"/>
          </a:p>
          <a:p>
            <a:pPr marL="285750" indent="-285750">
              <a:buFont typeface="Wingdings" panose="05000000000000000000" charset="0"/>
              <a:buChar char="§"/>
            </a:pPr>
            <a:r>
              <a:rPr lang="tr-TR" altLang="en-US"/>
              <a:t>Wide range of testing and measurement equipment</a:t>
            </a:r>
            <a:endParaRPr lang="tr-TR" altLang="en-US"/>
          </a:p>
          <a:p>
            <a:pPr marL="742950" lvl="1" indent="-285750">
              <a:buFont typeface="Wingdings" panose="05000000000000000000" charset="0"/>
              <a:buChar char="§"/>
            </a:pPr>
            <a:r>
              <a:rPr lang="en-US"/>
              <a:t>Si</a:t>
            </a:r>
            <a:r>
              <a:rPr lang="tr-TR" altLang="en-US"/>
              <a:t>gnal generators</a:t>
            </a:r>
            <a:r>
              <a:rPr lang="en-US"/>
              <a:t>, spectrum anal</a:t>
            </a:r>
            <a:r>
              <a:rPr lang="tr-TR" altLang="en-US"/>
              <a:t>y</a:t>
            </a:r>
            <a:r>
              <a:rPr lang="en-US"/>
              <a:t>z</a:t>
            </a:r>
            <a:r>
              <a:rPr lang="tr-TR" altLang="en-US"/>
              <a:t>ers</a:t>
            </a:r>
            <a:r>
              <a:rPr lang="en-US"/>
              <a:t>, </a:t>
            </a:r>
            <a:r>
              <a:rPr lang="tr-TR" altLang="en-US"/>
              <a:t>Power meters</a:t>
            </a:r>
            <a:r>
              <a:rPr lang="en-US"/>
              <a:t> </a:t>
            </a:r>
            <a:r>
              <a:rPr lang="tr-TR" altLang="en-US"/>
              <a:t>etc</a:t>
            </a:r>
            <a:r>
              <a:rPr lang="en-US"/>
              <a:t>.</a:t>
            </a:r>
            <a:endParaRPr lang="en-US"/>
          </a:p>
          <a:p>
            <a:pPr marL="285750" indent="-285750">
              <a:buFont typeface="Wingdings" panose="05000000000000000000" charset="0"/>
              <a:buChar char="§"/>
            </a:pPr>
            <a:r>
              <a:rPr lang="tr-TR" altLang="en-US"/>
              <a:t>Maintenance and repair for all the antennas and mechanical equipment produced by SVS.If needed, reproduction</a:t>
            </a:r>
            <a:endParaRPr lang="tr-TR" altLang="en-US"/>
          </a:p>
          <a:p>
            <a:pPr marL="285750" indent="-285750">
              <a:buFont typeface="Wingdings" panose="05000000000000000000" charset="0"/>
              <a:buChar char="§"/>
            </a:pPr>
            <a:r>
              <a:rPr lang="tr-TR" altLang="en-US">
                <a:sym typeface="+mn-ea"/>
              </a:rPr>
              <a:t>Maintenance and repair for  the</a:t>
            </a:r>
            <a:r>
              <a:rPr lang="tr-TR" altLang="en-US"/>
              <a:t> other brand</a:t>
            </a:r>
            <a:r>
              <a:rPr lang="en-US"/>
              <a:t> anten</a:t>
            </a:r>
            <a:r>
              <a:rPr lang="tr-TR" altLang="en-US"/>
              <a:t>na</a:t>
            </a:r>
            <a:r>
              <a:rPr lang="en-US"/>
              <a:t> </a:t>
            </a:r>
            <a:r>
              <a:rPr lang="tr-TR" altLang="en-US"/>
              <a:t>and mechanical equipment</a:t>
            </a:r>
            <a:r>
              <a:rPr lang="en-US"/>
              <a:t> </a:t>
            </a:r>
            <a:endParaRPr lang="en-US"/>
          </a:p>
          <a:p>
            <a:pPr marL="285750" indent="-285750">
              <a:buFont typeface="Wingdings" panose="05000000000000000000" charset="0"/>
              <a:buChar char="§"/>
            </a:pPr>
            <a:r>
              <a:rPr lang="en-US"/>
              <a:t>Refurbished</a:t>
            </a:r>
            <a:r>
              <a:rPr lang="tr-TR" altLang="en-US"/>
              <a:t> equipment sales</a:t>
            </a:r>
            <a:endParaRPr lang="tr-TR" altLang="en-US"/>
          </a:p>
          <a:p>
            <a:pPr marL="285750" indent="-285750">
              <a:buFont typeface="Wingdings" panose="05000000000000000000" charset="0"/>
              <a:buChar char="§"/>
            </a:pPr>
            <a:r>
              <a:rPr lang="en-US"/>
              <a:t>HPA, Up Converter, Mod</a:t>
            </a:r>
            <a:r>
              <a:rPr lang="tr-TR" altLang="en-US"/>
              <a:t>ulator</a:t>
            </a:r>
            <a:r>
              <a:rPr lang="en-US"/>
              <a:t>, Encoder</a:t>
            </a:r>
            <a:r>
              <a:rPr lang="tr-TR" altLang="en-US"/>
              <a:t> </a:t>
            </a:r>
            <a:r>
              <a:rPr lang="en-US"/>
              <a:t> </a:t>
            </a:r>
            <a:r>
              <a:rPr lang="tr-TR" altLang="en-US"/>
              <a:t>etc</a:t>
            </a:r>
            <a:r>
              <a:rPr lang="en-US"/>
              <a:t>. </a:t>
            </a:r>
            <a:r>
              <a:rPr lang="tr-TR" altLang="en-US"/>
              <a:t>equipment renting</a:t>
            </a:r>
            <a:endParaRPr lang="tr-TR" altLang="en-US"/>
          </a:p>
        </p:txBody>
      </p:sp>
      <p:pic>
        <p:nvPicPr>
          <p:cNvPr id="2" name="Picture 1" descr="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79420" y="2811780"/>
            <a:ext cx="2522220" cy="1891665"/>
          </a:xfrm>
          <a:prstGeom prst="ellipse">
            <a:avLst/>
          </a:prstGeom>
        </p:spPr>
      </p:pic>
      <p:pic>
        <p:nvPicPr>
          <p:cNvPr id="3" name="Picture 2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690" y="2826385"/>
            <a:ext cx="2503805" cy="1878330"/>
          </a:xfrm>
          <a:prstGeom prst="ellipse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8" descr="TechnicalServiceVertical.jpg"/>
          <p:cNvPicPr preferRelativeResize="0"/>
          <p:nvPr/>
        </p:nvPicPr>
        <p:blipFill rotWithShape="1">
          <a:blip r:embed="rId1"/>
          <a:srcRect t="826" b="815"/>
          <a:stretch>
            <a:fillRect/>
          </a:stretch>
        </p:blipFill>
        <p:spPr>
          <a:xfrm>
            <a:off x="0" y="0"/>
            <a:ext cx="1849725" cy="50541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8"/>
          <p:cNvSpPr txBox="1">
            <a:spLocks noGrp="1"/>
          </p:cNvSpPr>
          <p:nvPr>
            <p:ph type="title"/>
          </p:nvPr>
        </p:nvSpPr>
        <p:spPr>
          <a:xfrm>
            <a:off x="2049150" y="0"/>
            <a:ext cx="67833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SERVICE AND MAINTENANCE</a:t>
            </a:r>
            <a:endParaRPr lang="en-US"/>
          </a:p>
        </p:txBody>
      </p:sp>
      <p:sp>
        <p:nvSpPr>
          <p:cNvPr id="241" name="Google Shape;241;p28">
            <a:hlinkClick r:id="" action="ppaction://noaction"/>
          </p:cNvPr>
          <p:cNvSpPr/>
          <p:nvPr/>
        </p:nvSpPr>
        <p:spPr>
          <a:xfrm>
            <a:off x="185650" y="460027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Başlık 1"/>
          <p:cNvSpPr txBox="1"/>
          <p:nvPr/>
        </p:nvSpPr>
        <p:spPr>
          <a:xfrm>
            <a:off x="2129155" y="659765"/>
            <a:ext cx="6551295" cy="5988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charset="0"/>
              <a:buChar char="§"/>
            </a:pPr>
            <a:r>
              <a:rPr lang="tr-TR" sz="1650" b="1" dirty="0">
                <a:solidFill>
                  <a:schemeClr val="bg2"/>
                </a:solidFill>
                <a:sym typeface="+mn-ea"/>
              </a:rPr>
              <a:t>Electronic </a:t>
            </a:r>
            <a:r>
              <a:rPr lang="tr-TR" sz="1650" b="1" dirty="0" err="1">
                <a:solidFill>
                  <a:schemeClr val="bg2"/>
                </a:solidFill>
                <a:sym typeface="+mn-ea"/>
              </a:rPr>
              <a:t>repair</a:t>
            </a:r>
            <a:r>
              <a:rPr lang="tr-TR" sz="1650" b="1" dirty="0">
                <a:solidFill>
                  <a:schemeClr val="bg2"/>
                </a:solidFill>
                <a:sym typeface="+mn-ea"/>
              </a:rPr>
              <a:t>, </a:t>
            </a:r>
            <a:r>
              <a:rPr lang="tr-TR" sz="1650" b="1" dirty="0" err="1">
                <a:solidFill>
                  <a:schemeClr val="bg2"/>
                </a:solidFill>
                <a:sym typeface="+mn-ea"/>
              </a:rPr>
              <a:t>maintenance</a:t>
            </a:r>
            <a:r>
              <a:rPr lang="tr-TR" sz="1650" b="1" dirty="0">
                <a:solidFill>
                  <a:schemeClr val="bg2"/>
                </a:solidFill>
                <a:sym typeface="+mn-ea"/>
              </a:rPr>
              <a:t> service</a:t>
            </a:r>
            <a:endParaRPr lang="tr-TR" sz="1650" b="1" dirty="0">
              <a:solidFill>
                <a:schemeClr val="bg2"/>
              </a:solidFill>
            </a:endParaRPr>
          </a:p>
          <a:p>
            <a:pPr marL="285750" indent="-285750" algn="l">
              <a:buFont typeface="Wingdings" panose="05000000000000000000" charset="0"/>
              <a:buChar char="§"/>
            </a:pPr>
            <a:r>
              <a:rPr lang="tr-TR" sz="1650" b="1" dirty="0" err="1">
                <a:solidFill>
                  <a:schemeClr val="bg2"/>
                </a:solidFill>
                <a:sym typeface="+mn-ea"/>
              </a:rPr>
              <a:t>Mechanical</a:t>
            </a:r>
            <a:r>
              <a:rPr lang="tr-TR" sz="1650" b="1" dirty="0">
                <a:solidFill>
                  <a:schemeClr val="bg2"/>
                </a:solidFill>
                <a:sym typeface="+mn-ea"/>
              </a:rPr>
              <a:t> </a:t>
            </a:r>
            <a:r>
              <a:rPr lang="tr-TR" sz="1650" b="1" dirty="0" err="1">
                <a:solidFill>
                  <a:schemeClr val="bg2"/>
                </a:solidFill>
                <a:sym typeface="+mn-ea"/>
              </a:rPr>
              <a:t>repair</a:t>
            </a:r>
            <a:r>
              <a:rPr lang="tr-TR" sz="1650" b="1" dirty="0">
                <a:solidFill>
                  <a:schemeClr val="bg2"/>
                </a:solidFill>
                <a:sym typeface="+mn-ea"/>
              </a:rPr>
              <a:t>, </a:t>
            </a:r>
            <a:r>
              <a:rPr lang="tr-TR" sz="1650" b="1" dirty="0" err="1">
                <a:solidFill>
                  <a:schemeClr val="bg2"/>
                </a:solidFill>
                <a:sym typeface="+mn-ea"/>
              </a:rPr>
              <a:t>maintenance</a:t>
            </a:r>
            <a:r>
              <a:rPr lang="tr-TR" sz="1650" b="1" dirty="0">
                <a:solidFill>
                  <a:schemeClr val="bg2"/>
                </a:solidFill>
                <a:sym typeface="+mn-ea"/>
              </a:rPr>
              <a:t> service</a:t>
            </a:r>
            <a:endParaRPr lang="tr-TR" sz="1655" b="1" dirty="0">
              <a:solidFill>
                <a:schemeClr val="bg2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129155" y="1403985"/>
            <a:ext cx="573849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§"/>
            </a:pPr>
            <a:r>
              <a:rPr lang="en-US" dirty="0">
                <a:effectLst/>
                <a:latin typeface="Roboto" panose="02000000000000000000" pitchFamily="2" charset="0"/>
                <a:sym typeface="+mn-ea"/>
              </a:rPr>
              <a:t>Full range of service, repair and maintenance services for all devices produced by SVS </a:t>
            </a:r>
            <a:endParaRPr lang="tr-TR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Wingdings" panose="05000000000000000000" charset="0"/>
              <a:buChar char="§"/>
            </a:pPr>
            <a:r>
              <a:rPr lang="en-US" dirty="0">
                <a:sym typeface="+mn-ea"/>
              </a:rPr>
              <a:t>CPI (MCL), </a:t>
            </a:r>
            <a:r>
              <a:rPr lang="tr-TR" dirty="0">
                <a:sym typeface="+mn-ea"/>
              </a:rPr>
              <a:t>STE/</a:t>
            </a:r>
            <a:r>
              <a:rPr lang="en-US" dirty="0">
                <a:sym typeface="+mn-ea"/>
              </a:rPr>
              <a:t>Newtec </a:t>
            </a:r>
            <a:r>
              <a:rPr lang="tr-TR" dirty="0" err="1">
                <a:sym typeface="+mn-ea"/>
              </a:rPr>
              <a:t>regional</a:t>
            </a:r>
            <a:r>
              <a:rPr lang="tr-TR" dirty="0">
                <a:sym typeface="+mn-ea"/>
              </a:rPr>
              <a:t> service, </a:t>
            </a:r>
            <a:r>
              <a:rPr lang="tr-TR" dirty="0" err="1">
                <a:sym typeface="+mn-ea"/>
              </a:rPr>
              <a:t>repair</a:t>
            </a:r>
            <a:r>
              <a:rPr lang="tr-TR" dirty="0">
                <a:sym typeface="+mn-ea"/>
              </a:rPr>
              <a:t>, </a:t>
            </a:r>
            <a:r>
              <a:rPr lang="tr-TR" dirty="0" err="1">
                <a:sym typeface="+mn-ea"/>
              </a:rPr>
              <a:t>maintenance</a:t>
            </a:r>
            <a:r>
              <a:rPr lang="tr-TR" dirty="0">
                <a:sym typeface="+mn-ea"/>
              </a:rPr>
              <a:t> </a:t>
            </a:r>
            <a:r>
              <a:rPr lang="tr-TR" dirty="0" err="1">
                <a:sym typeface="+mn-ea"/>
              </a:rPr>
              <a:t>center</a:t>
            </a:r>
            <a:endParaRPr lang="en-US" dirty="0"/>
          </a:p>
          <a:p>
            <a:pPr marL="742950" lvl="1" indent="-285750">
              <a:buFont typeface="Wingdings" panose="05000000000000000000" charset="0"/>
              <a:buChar char="§"/>
            </a:pPr>
            <a:r>
              <a:rPr lang="tr-TR" dirty="0" err="1">
                <a:sym typeface="+mn-ea"/>
              </a:rPr>
              <a:t>Various</a:t>
            </a:r>
            <a:r>
              <a:rPr lang="tr-TR" dirty="0">
                <a:sym typeface="+mn-ea"/>
              </a:rPr>
              <a:t> </a:t>
            </a:r>
            <a:r>
              <a:rPr lang="tr-TR" dirty="0" err="1">
                <a:sym typeface="+mn-ea"/>
              </a:rPr>
              <a:t>spare</a:t>
            </a:r>
            <a:r>
              <a:rPr lang="tr-TR" dirty="0">
                <a:sym typeface="+mn-ea"/>
              </a:rPr>
              <a:t> </a:t>
            </a:r>
            <a:r>
              <a:rPr lang="tr-TR" dirty="0" err="1">
                <a:sym typeface="+mn-ea"/>
              </a:rPr>
              <a:t>parts</a:t>
            </a:r>
            <a:r>
              <a:rPr lang="tr-TR" dirty="0">
                <a:sym typeface="+mn-ea"/>
              </a:rPr>
              <a:t> </a:t>
            </a:r>
            <a:r>
              <a:rPr lang="tr-TR" dirty="0" err="1">
                <a:sym typeface="+mn-ea"/>
              </a:rPr>
              <a:t>stock</a:t>
            </a:r>
            <a:endParaRPr lang="en-US" dirty="0"/>
          </a:p>
          <a:p>
            <a:pPr marL="742950" lvl="1" indent="-285750">
              <a:buFont typeface="Wingdings" panose="05000000000000000000" charset="0"/>
              <a:buChar char="§"/>
            </a:pPr>
            <a:r>
              <a:rPr lang="tr-TR" dirty="0" err="1">
                <a:sym typeface="+mn-ea"/>
              </a:rPr>
              <a:t>Sending</a:t>
            </a:r>
            <a:r>
              <a:rPr lang="tr-TR" dirty="0">
                <a:sym typeface="+mn-ea"/>
              </a:rPr>
              <a:t> </a:t>
            </a:r>
            <a:r>
              <a:rPr lang="tr-TR" dirty="0" err="1">
                <a:sym typeface="+mn-ea"/>
              </a:rPr>
              <a:t>the</a:t>
            </a:r>
            <a:r>
              <a:rPr lang="tr-TR" dirty="0">
                <a:sym typeface="+mn-ea"/>
              </a:rPr>
              <a:t> </a:t>
            </a:r>
            <a:r>
              <a:rPr lang="tr-TR" dirty="0" err="1">
                <a:sym typeface="+mn-ea"/>
              </a:rPr>
              <a:t>device</a:t>
            </a:r>
            <a:r>
              <a:rPr lang="tr-TR" dirty="0">
                <a:sym typeface="+mn-ea"/>
              </a:rPr>
              <a:t> to </a:t>
            </a:r>
            <a:r>
              <a:rPr lang="tr-TR" dirty="0" err="1">
                <a:sym typeface="+mn-ea"/>
              </a:rPr>
              <a:t>the</a:t>
            </a:r>
            <a:r>
              <a:rPr lang="tr-TR" dirty="0">
                <a:sym typeface="+mn-ea"/>
              </a:rPr>
              <a:t> </a:t>
            </a:r>
            <a:r>
              <a:rPr lang="tr-TR" dirty="0" err="1">
                <a:sym typeface="+mn-ea"/>
              </a:rPr>
              <a:t>manufacturer</a:t>
            </a:r>
            <a:r>
              <a:rPr lang="tr-TR" dirty="0">
                <a:sym typeface="+mn-ea"/>
              </a:rPr>
              <a:t> </a:t>
            </a:r>
            <a:r>
              <a:rPr lang="tr-TR" dirty="0" err="1">
                <a:sym typeface="+mn-ea"/>
              </a:rPr>
              <a:t>when</a:t>
            </a:r>
            <a:r>
              <a:rPr lang="tr-TR" dirty="0">
                <a:sym typeface="+mn-ea"/>
              </a:rPr>
              <a:t> </a:t>
            </a:r>
            <a:r>
              <a:rPr lang="tr-TR" dirty="0" err="1">
                <a:sym typeface="+mn-ea"/>
              </a:rPr>
              <a:t>necessary</a:t>
            </a:r>
            <a:endParaRPr lang="en-US" dirty="0"/>
          </a:p>
          <a:p>
            <a:pPr marL="285750" indent="-285750">
              <a:buFont typeface="Wingdings" panose="05000000000000000000" charset="0"/>
              <a:buChar char="§"/>
            </a:pPr>
            <a:r>
              <a:rPr lang="en-US" dirty="0">
                <a:effectLst/>
                <a:latin typeface="Roboto" panose="02000000000000000000" pitchFamily="2" charset="0"/>
                <a:sym typeface="+mn-ea"/>
              </a:rPr>
              <a:t>Service, repair and maintenance services for all other RF devices, such as </a:t>
            </a:r>
            <a:r>
              <a:rPr lang="tr-TR" dirty="0" err="1">
                <a:effectLst/>
                <a:latin typeface="Roboto" panose="02000000000000000000" pitchFamily="2" charset="0"/>
                <a:sym typeface="+mn-ea"/>
              </a:rPr>
              <a:t>SpacePath</a:t>
            </a:r>
            <a:r>
              <a:rPr lang="tr-TR" dirty="0">
                <a:effectLst/>
                <a:latin typeface="Roboto" panose="02000000000000000000" pitchFamily="2" charset="0"/>
                <a:sym typeface="+mn-ea"/>
              </a:rPr>
              <a:t>, </a:t>
            </a:r>
            <a:r>
              <a:rPr lang="en-US" dirty="0">
                <a:effectLst/>
                <a:latin typeface="Roboto" panose="02000000000000000000" pitchFamily="2" charset="0"/>
                <a:sym typeface="+mn-ea"/>
              </a:rPr>
              <a:t>Comtech</a:t>
            </a:r>
            <a:r>
              <a:rPr lang="tr-TR" dirty="0">
                <a:effectLst/>
                <a:latin typeface="Roboto" panose="02000000000000000000" pitchFamily="2" charset="0"/>
                <a:sym typeface="+mn-ea"/>
              </a:rPr>
              <a:t>/</a:t>
            </a:r>
            <a:r>
              <a:rPr lang="tr-TR" dirty="0" err="1">
                <a:effectLst/>
                <a:latin typeface="Roboto" panose="02000000000000000000" pitchFamily="2" charset="0"/>
                <a:sym typeface="+mn-ea"/>
              </a:rPr>
              <a:t>Xicom</a:t>
            </a:r>
            <a:r>
              <a:rPr lang="en-US" dirty="0">
                <a:effectLst/>
                <a:latin typeface="Roboto" panose="02000000000000000000" pitchFamily="2" charset="0"/>
                <a:sym typeface="+mn-ea"/>
              </a:rPr>
              <a:t>. </a:t>
            </a:r>
            <a:endParaRPr lang="tr-TR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Wingdings" panose="05000000000000000000" charset="0"/>
              <a:buChar char="§"/>
            </a:pPr>
            <a:r>
              <a:rPr lang="tr-TR" dirty="0">
                <a:effectLst/>
                <a:latin typeface="Roboto" panose="02000000000000000000" pitchFamily="2" charset="0"/>
                <a:sym typeface="+mn-ea"/>
              </a:rPr>
              <a:t>Special service </a:t>
            </a:r>
            <a:r>
              <a:rPr lang="tr-TR" dirty="0" err="1">
                <a:effectLst/>
                <a:latin typeface="Roboto" panose="02000000000000000000" pitchFamily="2" charset="0"/>
                <a:sym typeface="+mn-ea"/>
              </a:rPr>
              <a:t>contracted</a:t>
            </a:r>
            <a:r>
              <a:rPr lang="tr-TR" dirty="0">
                <a:effectLst/>
                <a:latin typeface="Roboto" panose="02000000000000000000" pitchFamily="2" charset="0"/>
                <a:sym typeface="+mn-ea"/>
              </a:rPr>
              <a:t> </a:t>
            </a:r>
            <a:r>
              <a:rPr lang="tr-TR" dirty="0" err="1">
                <a:effectLst/>
                <a:latin typeface="Roboto" panose="02000000000000000000" pitchFamily="2" charset="0"/>
                <a:sym typeface="+mn-ea"/>
              </a:rPr>
              <a:t>maintenance</a:t>
            </a:r>
            <a:r>
              <a:rPr lang="tr-TR" dirty="0">
                <a:effectLst/>
                <a:latin typeface="Roboto" panose="02000000000000000000" pitchFamily="2" charset="0"/>
                <a:sym typeface="+mn-ea"/>
              </a:rPr>
              <a:t> </a:t>
            </a:r>
            <a:r>
              <a:rPr lang="tr-TR" dirty="0" err="1">
                <a:effectLst/>
                <a:latin typeface="Roboto" panose="02000000000000000000" pitchFamily="2" charset="0"/>
                <a:sym typeface="+mn-ea"/>
              </a:rPr>
              <a:t>services</a:t>
            </a:r>
            <a:r>
              <a:rPr lang="tr-TR" dirty="0">
                <a:effectLst/>
                <a:latin typeface="Roboto" panose="02000000000000000000" pitchFamily="2" charset="0"/>
                <a:sym typeface="+mn-ea"/>
              </a:rPr>
              <a:t> </a:t>
            </a:r>
            <a:endParaRPr lang="tr-TR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Wingdings" panose="05000000000000000000" charset="0"/>
              <a:buChar char="§"/>
            </a:pPr>
            <a:r>
              <a:rPr lang="tr-TR" dirty="0">
                <a:latin typeface="Roboto" panose="02000000000000000000" pitchFamily="2" charset="0"/>
                <a:sym typeface="+mn-ea"/>
              </a:rPr>
              <a:t>On-site </a:t>
            </a:r>
            <a:r>
              <a:rPr lang="tr-TR" dirty="0" err="1">
                <a:latin typeface="Roboto" panose="02000000000000000000" pitchFamily="2" charset="0"/>
                <a:sym typeface="+mn-ea"/>
              </a:rPr>
              <a:t>services</a:t>
            </a:r>
            <a:endParaRPr lang="en-US" dirty="0"/>
          </a:p>
          <a:p>
            <a:pPr marL="285750" indent="-285750">
              <a:buFont typeface="Wingdings" panose="05000000000000000000" charset="0"/>
              <a:buChar char="§"/>
            </a:pPr>
            <a:r>
              <a:rPr lang="tr-TR" dirty="0">
                <a:sym typeface="+mn-ea"/>
              </a:rPr>
              <a:t>Remote </a:t>
            </a:r>
            <a:r>
              <a:rPr lang="tr-TR" dirty="0" err="1">
                <a:sym typeface="+mn-ea"/>
              </a:rPr>
              <a:t>services</a:t>
            </a:r>
            <a:endParaRPr lang="en-US" dirty="0"/>
          </a:p>
          <a:p>
            <a:pPr marL="285750" indent="-285750">
              <a:buFont typeface="Wingdings" panose="05000000000000000000" charset="0"/>
              <a:buChar char="§"/>
            </a:pPr>
            <a:r>
              <a:rPr lang="tr-TR" dirty="0" err="1">
                <a:effectLst/>
                <a:latin typeface="Roboto" panose="02000000000000000000" pitchFamily="2" charset="0"/>
                <a:sym typeface="+mn-ea"/>
              </a:rPr>
              <a:t>Experienced</a:t>
            </a:r>
            <a:r>
              <a:rPr lang="tr-TR" dirty="0">
                <a:effectLst/>
                <a:latin typeface="Roboto" panose="02000000000000000000" pitchFamily="2" charset="0"/>
                <a:sym typeface="+mn-ea"/>
              </a:rPr>
              <a:t> </a:t>
            </a:r>
            <a:r>
              <a:rPr lang="tr-TR" dirty="0" err="1">
                <a:effectLst/>
                <a:latin typeface="Roboto" panose="02000000000000000000" pitchFamily="2" charset="0"/>
                <a:sym typeface="+mn-ea"/>
              </a:rPr>
              <a:t>specialist</a:t>
            </a:r>
            <a:r>
              <a:rPr lang="tr-TR" dirty="0">
                <a:effectLst/>
                <a:latin typeface="Roboto" panose="02000000000000000000" pitchFamily="2" charset="0"/>
                <a:sym typeface="+mn-ea"/>
              </a:rPr>
              <a:t> </a:t>
            </a:r>
            <a:r>
              <a:rPr lang="tr-TR" dirty="0" err="1">
                <a:effectLst/>
                <a:latin typeface="Roboto" panose="02000000000000000000" pitchFamily="2" charset="0"/>
                <a:sym typeface="+mn-ea"/>
              </a:rPr>
              <a:t>staff</a:t>
            </a:r>
            <a:r>
              <a:rPr lang="tr-TR">
                <a:effectLst/>
                <a:latin typeface="Roboto" panose="02000000000000000000" pitchFamily="2" charset="0"/>
                <a:sym typeface="+mn-ea"/>
              </a:rPr>
              <a:t> </a:t>
            </a:r>
            <a:endParaRPr lang="en-US"/>
          </a:p>
        </p:txBody>
      </p:sp>
      <p:pic>
        <p:nvPicPr>
          <p:cNvPr id="9" name="Picture 8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870" y="2847975"/>
            <a:ext cx="1871345" cy="1986280"/>
          </a:xfrm>
          <a:prstGeom prst="ellipse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9" descr="antenVertical.JPG"/>
          <p:cNvPicPr preferRelativeResize="0"/>
          <p:nvPr/>
        </p:nvPicPr>
        <p:blipFill rotWithShape="1">
          <a:blip r:embed="rId1"/>
          <a:srcRect l="3454" r="3443"/>
          <a:stretch>
            <a:fillRect/>
          </a:stretch>
        </p:blipFill>
        <p:spPr>
          <a:xfrm>
            <a:off x="0" y="0"/>
            <a:ext cx="1849725" cy="50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9"/>
          <p:cNvSpPr txBox="1">
            <a:spLocks noGrp="1"/>
          </p:cNvSpPr>
          <p:nvPr>
            <p:ph type="title"/>
          </p:nvPr>
        </p:nvSpPr>
        <p:spPr>
          <a:xfrm>
            <a:off x="2049150" y="0"/>
            <a:ext cx="67833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PRODUCTION</a:t>
            </a:r>
            <a:endParaRPr lang="en-US"/>
          </a:p>
        </p:txBody>
      </p:sp>
      <p:sp>
        <p:nvSpPr>
          <p:cNvPr id="248" name="Google Shape;248;p29"/>
          <p:cNvSpPr txBox="1"/>
          <p:nvPr/>
        </p:nvSpPr>
        <p:spPr>
          <a:xfrm>
            <a:off x="1925375" y="749524"/>
            <a:ext cx="4916700" cy="3330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Driveaway Antennas</a:t>
            </a:r>
            <a:endParaRPr lang="tr-TR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indent="-228600">
              <a:lnSpc>
                <a:spcPct val="115000"/>
              </a:lnSpc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Flyaway Antennas</a:t>
            </a:r>
            <a:endParaRPr lang="en-US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Fixed Motorized Antennas</a:t>
            </a:r>
            <a:endParaRPr lang="tr-TR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tr-TR" dirty="0"/>
              <a:t>Radar </a:t>
            </a:r>
            <a:r>
              <a:rPr lang="tr-TR" dirty="0" err="1"/>
              <a:t>Pedestals</a:t>
            </a:r>
            <a:endParaRPr lang="tr-TR" dirty="0"/>
          </a:p>
          <a:p>
            <a:pPr marL="457200" indent="-228600">
              <a:lnSpc>
                <a:spcPct val="115000"/>
              </a:lnSpc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Positioner</a:t>
            </a:r>
            <a:r>
              <a:rPr lang="tr-TR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</a:t>
            </a:r>
            <a:endParaRPr lang="tr-TR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Antenna Controller</a:t>
            </a:r>
            <a:r>
              <a:rPr lang="tr-TR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</a:t>
            </a:r>
            <a:endParaRPr lang="en-US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HPA Controller</a:t>
            </a:r>
            <a:r>
              <a:rPr lang="tr-TR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</a:t>
            </a:r>
            <a:endParaRPr lang="en-US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Redundancy Controller</a:t>
            </a:r>
            <a:r>
              <a:rPr lang="tr-TR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</a:t>
            </a:r>
            <a:endParaRPr lang="en-US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Uplink Power Controller</a:t>
            </a:r>
            <a:r>
              <a:rPr lang="tr-TR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</a:t>
            </a:r>
            <a:endParaRPr lang="en-US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tr-TR" dirty="0"/>
              <a:t>Active </a:t>
            </a:r>
            <a:r>
              <a:rPr lang="tr-TR" dirty="0" err="1"/>
              <a:t>Combiners</a:t>
            </a:r>
            <a:r>
              <a:rPr lang="tr-TR" dirty="0"/>
              <a:t>/</a:t>
            </a:r>
            <a:r>
              <a:rPr lang="tr-TR" dirty="0" err="1"/>
              <a:t>Splitters</a:t>
            </a:r>
            <a:r>
              <a:rPr lang="tr-TR" dirty="0"/>
              <a:t> </a:t>
            </a:r>
            <a:endParaRPr lang="tr-TR" dirty="0"/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tr-TR" dirty="0"/>
              <a:t>LNB/BUC </a:t>
            </a:r>
            <a:r>
              <a:rPr lang="tr-TR" dirty="0" err="1"/>
              <a:t>Power</a:t>
            </a:r>
            <a:r>
              <a:rPr lang="tr-TR" dirty="0"/>
              <a:t> </a:t>
            </a:r>
            <a:r>
              <a:rPr lang="tr-TR" dirty="0" err="1"/>
              <a:t>Supply</a:t>
            </a:r>
            <a:r>
              <a:rPr lang="tr-TR" dirty="0"/>
              <a:t>/</a:t>
            </a:r>
            <a:r>
              <a:rPr lang="tr-TR" dirty="0" err="1"/>
              <a:t>Ref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Inserter</a:t>
            </a:r>
            <a:endParaRPr lang="tr-TR" dirty="0"/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Custom design solutions</a:t>
            </a:r>
            <a:endParaRPr lang="tr-TR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3" indent="-228600">
              <a:lnSpc>
                <a:spcPct val="115000"/>
              </a:lnSpc>
              <a:buSzPts val="1400"/>
              <a:buFont typeface="Arial" panose="020B0604020202020204"/>
              <a:buChar char="●"/>
            </a:pPr>
            <a:r>
              <a:rPr lang="tr-TR" dirty="0" err="1"/>
              <a:t>Military</a:t>
            </a:r>
            <a:r>
              <a:rPr lang="tr-TR" dirty="0"/>
              <a:t> Solutions</a:t>
            </a:r>
            <a:endParaRPr lang="tr-TR" dirty="0"/>
          </a:p>
          <a:p>
            <a:pPr marL="457200" lvl="3" indent="-228600">
              <a:lnSpc>
                <a:spcPct val="115000"/>
              </a:lnSpc>
              <a:buSzPts val="1400"/>
              <a:buFont typeface="Arial" panose="020B0604020202020204"/>
              <a:buChar char="●"/>
            </a:pPr>
            <a:r>
              <a:rPr lang="tr-TR" b="0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Mult</a:t>
            </a:r>
            <a:r>
              <a:rPr lang="tr-TR" dirty="0" err="1"/>
              <a:t>iFeed</a:t>
            </a:r>
            <a:r>
              <a:rPr lang="tr-TR" dirty="0"/>
              <a:t> </a:t>
            </a:r>
            <a:r>
              <a:rPr lang="tr-TR" dirty="0" err="1"/>
              <a:t>Antenna</a:t>
            </a:r>
            <a:r>
              <a:rPr lang="tr-TR" dirty="0"/>
              <a:t> </a:t>
            </a:r>
            <a:r>
              <a:rPr lang="tr-TR" dirty="0" err="1"/>
              <a:t>Systems</a:t>
            </a:r>
            <a:endParaRPr lang="en-US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49" name="Google Shape;249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403824" y="2468875"/>
            <a:ext cx="2869701" cy="284655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9">
            <a:hlinkClick r:id="rId3" action="ppaction://hlinksldjump"/>
          </p:cNvPr>
          <p:cNvSpPr/>
          <p:nvPr/>
        </p:nvSpPr>
        <p:spPr>
          <a:xfrm>
            <a:off x="185650" y="460027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0" descr="antenVertical.JPG"/>
          <p:cNvPicPr preferRelativeResize="0"/>
          <p:nvPr/>
        </p:nvPicPr>
        <p:blipFill rotWithShape="1">
          <a:blip r:embed="rId1"/>
          <a:srcRect l="3454" r="3443"/>
          <a:stretch>
            <a:fillRect/>
          </a:stretch>
        </p:blipFill>
        <p:spPr>
          <a:xfrm>
            <a:off x="0" y="0"/>
            <a:ext cx="1849725" cy="50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0">
            <a:hlinkClick r:id="rId2" action="ppaction://hlinksldjump"/>
          </p:cNvPr>
          <p:cNvSpPr/>
          <p:nvPr/>
        </p:nvSpPr>
        <p:spPr>
          <a:xfrm>
            <a:off x="185650" y="460027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57" name="Google Shape;257;p3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049072" y="1187794"/>
            <a:ext cx="7003731" cy="196372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0"/>
          <p:cNvSpPr txBox="1">
            <a:spLocks noGrp="1"/>
          </p:cNvSpPr>
          <p:nvPr>
            <p:ph type="title"/>
          </p:nvPr>
        </p:nvSpPr>
        <p:spPr>
          <a:xfrm>
            <a:off x="2049150" y="0"/>
            <a:ext cx="67833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PRODUCTION</a:t>
            </a:r>
            <a:br>
              <a:rPr lang="en-US"/>
            </a:br>
            <a:r>
              <a:rPr lang="en-US" sz="2800">
                <a:solidFill>
                  <a:schemeClr val="dk2"/>
                </a:solidFill>
              </a:rPr>
              <a:t>Most popular driveaway products</a:t>
            </a:r>
            <a:endParaRPr sz="2800">
              <a:solidFill>
                <a:schemeClr val="dk2"/>
              </a:solidFill>
            </a:endParaRPr>
          </a:p>
        </p:txBody>
      </p:sp>
      <p:pic>
        <p:nvPicPr>
          <p:cNvPr id="259" name="Google Shape;259;p3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737633" y="3216155"/>
            <a:ext cx="2258433" cy="1788154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0"/>
          <p:cNvSpPr/>
          <p:nvPr/>
        </p:nvSpPr>
        <p:spPr>
          <a:xfrm>
            <a:off x="2088515" y="3220085"/>
            <a:ext cx="4572000" cy="1556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1252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Robust</a:t>
            </a:r>
            <a:endParaRPr lang="en-US" sz="1200" b="0" i="0" u="none" strike="noStrike" cap="none">
              <a:solidFill>
                <a:srgbClr val="21252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1252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High performance</a:t>
            </a:r>
            <a:endParaRPr lang="en-US" sz="1200" b="0" i="0" u="none" strike="noStrike" cap="none">
              <a:solidFill>
                <a:srgbClr val="21252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1252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Powerful</a:t>
            </a:r>
            <a:endParaRPr lang="en-US" sz="1200" b="0" i="0" u="none" strike="noStrike" cap="none">
              <a:solidFill>
                <a:srgbClr val="21252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1252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Efficient</a:t>
            </a:r>
            <a:endParaRPr lang="en-US" sz="1200" b="0" i="0" u="none" strike="noStrike" cap="none">
              <a:solidFill>
                <a:srgbClr val="21252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1252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Designed for Ku, DBS Band uplink</a:t>
            </a:r>
            <a:endParaRPr lang="en-US" sz="1200" b="0" i="0" u="none" strike="noStrike" cap="none">
              <a:solidFill>
                <a:srgbClr val="21252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1252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Easy to mount</a:t>
            </a:r>
            <a:endParaRPr lang="en-US" sz="1200" b="0" i="0" u="none" strike="noStrike" cap="none">
              <a:solidFill>
                <a:srgbClr val="21252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1252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3-axis efficient antenna</a:t>
            </a:r>
            <a:endParaRPr lang="en-US" sz="1200" b="0" i="0" u="none" strike="noStrike" cap="none">
              <a:solidFill>
                <a:srgbClr val="21252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1252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Can be adapted for custom implementations</a:t>
            </a:r>
            <a:endParaRPr lang="en-US" sz="1200" b="0" i="0" u="none" strike="noStrike" cap="none">
              <a:solidFill>
                <a:srgbClr val="21252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1" descr="antenVertical.JPG"/>
          <p:cNvPicPr preferRelativeResize="0"/>
          <p:nvPr/>
        </p:nvPicPr>
        <p:blipFill rotWithShape="1">
          <a:blip r:embed="rId1"/>
          <a:srcRect l="3454" r="3443"/>
          <a:stretch>
            <a:fillRect/>
          </a:stretch>
        </p:blipFill>
        <p:spPr>
          <a:xfrm>
            <a:off x="0" y="0"/>
            <a:ext cx="1849725" cy="50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1"/>
          <p:cNvSpPr txBox="1">
            <a:spLocks noGrp="1"/>
          </p:cNvSpPr>
          <p:nvPr>
            <p:ph type="title"/>
          </p:nvPr>
        </p:nvSpPr>
        <p:spPr>
          <a:xfrm>
            <a:off x="2049150" y="0"/>
            <a:ext cx="67833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PRODUCTION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267" name="Google Shape;267;p31">
            <a:hlinkClick r:id="rId2" action="ppaction://hlinksldjump"/>
          </p:cNvPr>
          <p:cNvSpPr/>
          <p:nvPr/>
        </p:nvSpPr>
        <p:spPr>
          <a:xfrm>
            <a:off x="185650" y="460027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" name="Google Shape;268;p31"/>
          <p:cNvSpPr/>
          <p:nvPr/>
        </p:nvSpPr>
        <p:spPr>
          <a:xfrm>
            <a:off x="2069392" y="801713"/>
            <a:ext cx="43236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 panose="020B0604020202020204"/>
              <a:buNone/>
            </a:pPr>
            <a:r>
              <a:rPr lang="en-US" sz="20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KA-BAND MOTORIZED ANTENNA</a:t>
            </a:r>
            <a:endParaRPr lang="en-US" sz="2000" b="1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849725" y="1403915"/>
            <a:ext cx="6879605" cy="284004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1"/>
          <p:cNvSpPr/>
          <p:nvPr/>
        </p:nvSpPr>
        <p:spPr>
          <a:xfrm>
            <a:off x="1988820" y="1668780"/>
            <a:ext cx="3246120" cy="2295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2" descr="antenVertical.JPG"/>
          <p:cNvPicPr preferRelativeResize="0"/>
          <p:nvPr/>
        </p:nvPicPr>
        <p:blipFill rotWithShape="1">
          <a:blip r:embed="rId1"/>
          <a:srcRect l="3454" r="3443"/>
          <a:stretch>
            <a:fillRect/>
          </a:stretch>
        </p:blipFill>
        <p:spPr>
          <a:xfrm>
            <a:off x="0" y="0"/>
            <a:ext cx="1849725" cy="50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2"/>
          <p:cNvSpPr txBox="1">
            <a:spLocks noGrp="1"/>
          </p:cNvSpPr>
          <p:nvPr>
            <p:ph type="title"/>
          </p:nvPr>
        </p:nvSpPr>
        <p:spPr>
          <a:xfrm>
            <a:off x="2049150" y="0"/>
            <a:ext cx="67833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PRODUCTION</a:t>
            </a:r>
            <a:endParaRPr lang="en-US"/>
          </a:p>
        </p:txBody>
      </p:sp>
      <p:sp>
        <p:nvSpPr>
          <p:cNvPr id="277" name="Google Shape;277;p32">
            <a:hlinkClick r:id="rId2" action="ppaction://hlinksldjump"/>
          </p:cNvPr>
          <p:cNvSpPr/>
          <p:nvPr/>
        </p:nvSpPr>
        <p:spPr>
          <a:xfrm>
            <a:off x="185650" y="4600275"/>
            <a:ext cx="1409700" cy="233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32"/>
          <p:cNvSpPr txBox="1"/>
          <p:nvPr/>
        </p:nvSpPr>
        <p:spPr>
          <a:xfrm>
            <a:off x="2110406" y="634366"/>
            <a:ext cx="4916700" cy="48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FLYAWAY MOTORIZED</a:t>
            </a:r>
            <a:endParaRPr lang="en-US" sz="1400" b="0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79" name="Google Shape;279;p3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110407" y="1099319"/>
            <a:ext cx="5357194" cy="376264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2"/>
          <p:cNvSpPr/>
          <p:nvPr/>
        </p:nvSpPr>
        <p:spPr>
          <a:xfrm>
            <a:off x="2194680" y="2571749"/>
            <a:ext cx="5478660" cy="5600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3" descr="antenVertical.JPG"/>
          <p:cNvPicPr preferRelativeResize="0"/>
          <p:nvPr/>
        </p:nvPicPr>
        <p:blipFill rotWithShape="1">
          <a:blip r:embed="rId1"/>
          <a:srcRect l="3454" r="3443"/>
          <a:stretch>
            <a:fillRect/>
          </a:stretch>
        </p:blipFill>
        <p:spPr>
          <a:xfrm>
            <a:off x="0" y="0"/>
            <a:ext cx="1849725" cy="50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3"/>
          <p:cNvSpPr txBox="1">
            <a:spLocks noGrp="1"/>
          </p:cNvSpPr>
          <p:nvPr>
            <p:ph type="title"/>
          </p:nvPr>
        </p:nvSpPr>
        <p:spPr>
          <a:xfrm>
            <a:off x="2049150" y="0"/>
            <a:ext cx="67833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PRODUCTION</a:t>
            </a:r>
            <a:endParaRPr lang="en-US"/>
          </a:p>
        </p:txBody>
      </p:sp>
      <p:sp>
        <p:nvSpPr>
          <p:cNvPr id="287" name="Google Shape;287;p33">
            <a:hlinkClick r:id="rId2" action="ppaction://hlinksldjump"/>
          </p:cNvPr>
          <p:cNvSpPr/>
          <p:nvPr/>
        </p:nvSpPr>
        <p:spPr>
          <a:xfrm>
            <a:off x="185650" y="460027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33"/>
          <p:cNvSpPr txBox="1"/>
          <p:nvPr/>
        </p:nvSpPr>
        <p:spPr>
          <a:xfrm>
            <a:off x="1849725" y="528253"/>
            <a:ext cx="4916700" cy="48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 panose="020B0604020202020204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Fixed Motorized</a:t>
            </a:r>
            <a:endParaRPr sz="2000" b="0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89" name="Google Shape;289;p3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873273" y="1013502"/>
            <a:ext cx="4254674" cy="3858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4" descr="antenVertical.JPG"/>
          <p:cNvPicPr preferRelativeResize="0"/>
          <p:nvPr/>
        </p:nvPicPr>
        <p:blipFill rotWithShape="1">
          <a:blip r:embed="rId1"/>
          <a:srcRect l="3454" r="3443"/>
          <a:stretch>
            <a:fillRect/>
          </a:stretch>
        </p:blipFill>
        <p:spPr>
          <a:xfrm>
            <a:off x="0" y="0"/>
            <a:ext cx="1849725" cy="50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4"/>
          <p:cNvSpPr txBox="1">
            <a:spLocks noGrp="1"/>
          </p:cNvSpPr>
          <p:nvPr>
            <p:ph type="title"/>
          </p:nvPr>
        </p:nvSpPr>
        <p:spPr>
          <a:xfrm>
            <a:off x="2049150" y="0"/>
            <a:ext cx="67833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PRODUCTION</a:t>
            </a:r>
            <a:endParaRPr lang="en-US"/>
          </a:p>
        </p:txBody>
      </p:sp>
      <p:sp>
        <p:nvSpPr>
          <p:cNvPr id="296" name="Google Shape;296;p34">
            <a:hlinkClick r:id="rId2" action="ppaction://hlinksldjump"/>
          </p:cNvPr>
          <p:cNvSpPr/>
          <p:nvPr/>
        </p:nvSpPr>
        <p:spPr>
          <a:xfrm>
            <a:off x="185650" y="460027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34"/>
          <p:cNvSpPr txBox="1"/>
          <p:nvPr/>
        </p:nvSpPr>
        <p:spPr>
          <a:xfrm>
            <a:off x="1925375" y="749525"/>
            <a:ext cx="4916700" cy="48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CONTROLLERS</a:t>
            </a:r>
            <a:endParaRPr sz="1400" b="0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98" name="Google Shape;298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049150" y="1276899"/>
            <a:ext cx="5800725" cy="18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5" descr="antenVertical.JPG"/>
          <p:cNvPicPr preferRelativeResize="0"/>
          <p:nvPr/>
        </p:nvPicPr>
        <p:blipFill rotWithShape="1">
          <a:blip r:embed="rId1"/>
          <a:srcRect l="3454" r="3443"/>
          <a:stretch>
            <a:fillRect/>
          </a:stretch>
        </p:blipFill>
        <p:spPr>
          <a:xfrm>
            <a:off x="0" y="0"/>
            <a:ext cx="1849725" cy="50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5"/>
          <p:cNvSpPr txBox="1">
            <a:spLocks noGrp="1"/>
          </p:cNvSpPr>
          <p:nvPr>
            <p:ph type="title"/>
          </p:nvPr>
        </p:nvSpPr>
        <p:spPr>
          <a:xfrm>
            <a:off x="2049150" y="0"/>
            <a:ext cx="67833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PRODUCTION</a:t>
            </a:r>
            <a:endParaRPr lang="en-US"/>
          </a:p>
        </p:txBody>
      </p:sp>
      <p:sp>
        <p:nvSpPr>
          <p:cNvPr id="305" name="Google Shape;305;p35">
            <a:hlinkClick r:id="rId2" action="ppaction://hlinksldjump"/>
          </p:cNvPr>
          <p:cNvSpPr/>
          <p:nvPr/>
        </p:nvSpPr>
        <p:spPr>
          <a:xfrm>
            <a:off x="185650" y="460027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35"/>
          <p:cNvSpPr txBox="1"/>
          <p:nvPr/>
        </p:nvSpPr>
        <p:spPr>
          <a:xfrm>
            <a:off x="1925375" y="749525"/>
            <a:ext cx="4916700" cy="48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SWITCHERS</a:t>
            </a:r>
            <a:endParaRPr sz="1400" b="0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07" name="Google Shape;307;p3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049150" y="1349692"/>
            <a:ext cx="3857625" cy="18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/>
        </p:nvSpPr>
        <p:spPr>
          <a:xfrm>
            <a:off x="1828800" y="882015"/>
            <a:ext cx="3521075" cy="356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Established in 1995</a:t>
            </a:r>
            <a:endParaRPr lang="en-US" sz="1400" b="1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Main Sectors</a:t>
            </a:r>
            <a:endParaRPr lang="en-US" sz="1400" b="1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Broadcast</a:t>
            </a:r>
            <a:endParaRPr lang="en-US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Telecommunications</a:t>
            </a:r>
            <a:endParaRPr lang="en-US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Defen</a:t>
            </a:r>
            <a:r>
              <a:rPr lang="tr-TR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</a:t>
            </a:r>
            <a:endParaRPr lang="en-US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Main Areas</a:t>
            </a:r>
            <a:endParaRPr lang="tr-TR" sz="1400" b="1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indent="-228600"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System </a:t>
            </a:r>
            <a:r>
              <a:rPr lang="tr-TR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ntegration</a:t>
            </a:r>
            <a:endParaRPr lang="en-US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indent="-228600"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Antenna </a:t>
            </a:r>
            <a:r>
              <a:rPr lang="tr-TR" sz="1400" b="0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Production</a:t>
            </a:r>
            <a:endParaRPr lang="tr-TR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tr-TR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Controller </a:t>
            </a:r>
            <a:r>
              <a:rPr lang="tr-TR" sz="1400" b="0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Production</a:t>
            </a:r>
            <a:endParaRPr lang="tr-TR" sz="1400" b="0" i="0" u="none" strike="noStrike" cap="none" dirty="0" err="1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tr-TR" dirty="0">
                <a:sym typeface="Arial" panose="020B0604020202020204"/>
              </a:rPr>
              <a:t>DSNG/OBVAN </a:t>
            </a:r>
            <a:r>
              <a:rPr lang="en-US" dirty="0">
                <a:sym typeface="Arial" panose="020B0604020202020204"/>
              </a:rPr>
              <a:t>Coach Building</a:t>
            </a:r>
            <a:endParaRPr lang="en-US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</a:t>
            </a:r>
            <a:r>
              <a:rPr lang="tr-TR" sz="1400" b="0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esearch</a:t>
            </a:r>
            <a:r>
              <a:rPr lang="tr-TR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And Development</a:t>
            </a:r>
            <a:endParaRPr lang="en-US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Technical </a:t>
            </a:r>
            <a:r>
              <a:rPr lang="tr-TR" altLang="en-US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uppor</a:t>
            </a:r>
            <a:r>
              <a:rPr lang="tr-TR"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</a:t>
            </a:r>
            <a:endParaRPr lang="en-US"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5524835" y="3603300"/>
            <a:ext cx="36651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Location:</a:t>
            </a:r>
            <a:endParaRPr lang="en-US" sz="12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HeadQuarter and Production , Istanbul    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1828800" y="274320"/>
            <a:ext cx="5167630" cy="46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rebuchet MS" panose="020B0603020202020204"/>
              <a:buNone/>
            </a:pPr>
            <a:r>
              <a:rPr lang="tr-TR" altLang="en-US" sz="2800" b="1" i="0" u="none" strike="noStrike" cap="none">
                <a:solidFill>
                  <a:schemeClr val="accent1"/>
                </a:solidFill>
                <a:latin typeface="Arial Narrow" panose="020B0606020202030204" charset="0"/>
                <a:ea typeface="PT Sans Narrow" panose="020B0506020203020204"/>
                <a:cs typeface="Arial Narrow" panose="020B0606020202030204" charset="0"/>
                <a:sym typeface="Trebuchet MS" panose="020B0603020202020204"/>
              </a:rPr>
              <a:t>AB</a:t>
            </a:r>
            <a:r>
              <a:rPr lang="en-US" sz="2800" b="1" i="0" u="none" strike="noStrike" cap="none">
                <a:solidFill>
                  <a:schemeClr val="accent1"/>
                </a:solidFill>
                <a:latin typeface="Arial Narrow" panose="020B0606020202030204" charset="0"/>
                <a:ea typeface="PT Sans Narrow" panose="020B0506020203020204"/>
                <a:cs typeface="Arial Narrow" panose="020B0606020202030204" charset="0"/>
                <a:sym typeface="Trebuchet MS" panose="020B0603020202020204"/>
              </a:rPr>
              <a:t>OUT SVS SATELLITE SYSTEMS</a:t>
            </a:r>
            <a:endParaRPr lang="en-US" sz="2800" b="1" i="0" u="none" strike="noStrike" cap="none">
              <a:solidFill>
                <a:schemeClr val="accent1"/>
              </a:solidFill>
              <a:latin typeface="Arial Narrow" panose="020B0606020202030204" charset="0"/>
              <a:ea typeface="PT Sans Narrow" panose="020B0506020203020204"/>
              <a:cs typeface="Arial Narrow" panose="020B0606020202030204" charset="0"/>
              <a:sym typeface="Trebuchet MS" panose="020B0603020202020204"/>
            </a:endParaRPr>
          </a:p>
        </p:txBody>
      </p:sp>
      <p:pic>
        <p:nvPicPr>
          <p:cNvPr id="87" name="Google Shape;87;p1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144985" y="708085"/>
            <a:ext cx="3876675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>
            <a:hlinkClick r:id="rId2" action="ppaction://hlinksldjump"/>
          </p:cNvPr>
          <p:cNvSpPr/>
          <p:nvPr/>
        </p:nvSpPr>
        <p:spPr>
          <a:xfrm>
            <a:off x="114760" y="4550670"/>
            <a:ext cx="1409700" cy="233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"/>
          <p:cNvSpPr txBox="1">
            <a:spLocks noGrp="1"/>
          </p:cNvSpPr>
          <p:nvPr>
            <p:ph type="title"/>
          </p:nvPr>
        </p:nvSpPr>
        <p:spPr>
          <a:xfrm>
            <a:off x="1828800" y="274320"/>
            <a:ext cx="67833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CONTACT</a:t>
            </a:r>
            <a:endParaRPr lang="en-US"/>
          </a:p>
        </p:txBody>
      </p:sp>
      <p:pic>
        <p:nvPicPr>
          <p:cNvPr id="313" name="Google Shape;313;p3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907855"/>
            <a:ext cx="9144000" cy="340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403824" y="2468875"/>
            <a:ext cx="2869701" cy="2846552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6"/>
          <p:cNvSpPr txBox="1"/>
          <p:nvPr/>
        </p:nvSpPr>
        <p:spPr>
          <a:xfrm>
            <a:off x="-165057" y="3080212"/>
            <a:ext cx="5413907" cy="99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●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Telephone:	</a:t>
            </a:r>
            <a:r>
              <a:rPr lang="en-US" sz="12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+90 216 329 56 00</a:t>
            </a:r>
            <a:endParaRPr lang="en-US" sz="12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●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Fax:		</a:t>
            </a:r>
            <a:r>
              <a:rPr lang="en-US" sz="12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+90 216 329 02 99</a:t>
            </a:r>
            <a:endParaRPr lang="en-US" sz="12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●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Address: 	</a:t>
            </a:r>
            <a:r>
              <a:rPr lang="en-US" sz="12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Esenkent Mah. Baraj Yolu Cad. Emirgan 		Sok. No:3 34776 ÜMRANİYE </a:t>
            </a:r>
            <a:r>
              <a:rPr lang="tr-TR" altLang="en-US" sz="12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		</a:t>
            </a:r>
            <a:r>
              <a:rPr lang="en-US" sz="12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İSTANBUL</a:t>
            </a:r>
            <a:r>
              <a:rPr lang="tr-TR" altLang="en-US" sz="12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/TÜRKİYE</a:t>
            </a:r>
            <a:endParaRPr lang="en-US" sz="12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●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Email : 	</a:t>
            </a:r>
            <a:r>
              <a:rPr lang="en-US" sz="12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sales@svstelekom.com.tr</a:t>
            </a: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36">
            <a:hlinkClick r:id="rId3" action="ppaction://hlinksldjump"/>
          </p:cNvPr>
          <p:cNvSpPr/>
          <p:nvPr/>
        </p:nvSpPr>
        <p:spPr>
          <a:xfrm>
            <a:off x="185650" y="4600275"/>
            <a:ext cx="1409700" cy="233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VSLogo1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9465" y="885825"/>
            <a:ext cx="2465070" cy="1851184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284571" y="3227546"/>
            <a:ext cx="45753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en-US" sz="3600">
                <a:latin typeface="Bodoni MT Black" panose="02070A03080606020203" charset="0"/>
                <a:cs typeface="Bodoni MT Black" panose="02070A03080606020203" charset="0"/>
              </a:rPr>
              <a:t>THANK YOU</a:t>
            </a:r>
            <a:endParaRPr lang="tr-TR" altLang="en-US" sz="3600">
              <a:latin typeface="Bodoni MT Black" panose="02070A03080606020203" charset="0"/>
              <a:cs typeface="Bodoni MT Black" panose="02070A03080606020203" charset="0"/>
            </a:endParaRPr>
          </a:p>
          <a:p>
            <a:pPr algn="ctr"/>
            <a:r>
              <a:rPr lang="tr-TR" altLang="en-US" sz="3600">
                <a:latin typeface="Bodoni MT Black" panose="02070A03080606020203" charset="0"/>
                <a:cs typeface="Bodoni MT Black" panose="02070A03080606020203" charset="0"/>
              </a:rPr>
              <a:t>FOR YOUR TIME</a:t>
            </a:r>
            <a:endParaRPr lang="tr-TR" altLang="en-US" sz="3600">
              <a:latin typeface="Bodoni MT Black" panose="02070A03080606020203" charset="0"/>
              <a:cs typeface="Bodoni MT Black" panose="02070A03080606020203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/>
          <p:nvPr/>
        </p:nvSpPr>
        <p:spPr>
          <a:xfrm>
            <a:off x="1699260" y="245745"/>
            <a:ext cx="6132195" cy="4345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tr-TR" sz="1000" dirty="0">
                <a:sym typeface="Arial" panose="020B0604020202020204"/>
              </a:rPr>
              <a:t>2022 Radar Pedestal for Turkish Defence</a:t>
            </a:r>
            <a:endParaRPr lang="tr-TR" sz="1000" dirty="0"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tr-TR" sz="1000" dirty="0">
                <a:sym typeface="Arial" panose="020B0604020202020204"/>
              </a:rPr>
              <a:t>2021 X/Y LEO </a:t>
            </a:r>
            <a:r>
              <a:rPr lang="tr-TR" sz="1000" dirty="0" err="1">
                <a:sym typeface="Arial" panose="020B0604020202020204"/>
              </a:rPr>
              <a:t>Tracking</a:t>
            </a:r>
            <a:r>
              <a:rPr lang="tr-TR" sz="1000" dirty="0">
                <a:sym typeface="Arial" panose="020B0604020202020204"/>
              </a:rPr>
              <a:t> </a:t>
            </a:r>
            <a:r>
              <a:rPr lang="tr-TR" sz="1000" dirty="0" err="1">
                <a:sym typeface="Arial" panose="020B0604020202020204"/>
              </a:rPr>
              <a:t>Pedestal</a:t>
            </a:r>
            <a:endParaRPr lang="tr-TR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2020 </a:t>
            </a:r>
            <a:r>
              <a:rPr lang="tr-TR" sz="1000" dirty="0">
                <a:sym typeface="Arial" panose="020B0604020202020204"/>
              </a:rPr>
              <a:t>OBVAN </a:t>
            </a:r>
            <a:r>
              <a:rPr lang="tr-TR" sz="1000" dirty="0" err="1">
                <a:sym typeface="Arial" panose="020B0604020202020204"/>
              </a:rPr>
              <a:t>with</a:t>
            </a:r>
            <a:r>
              <a:rPr lang="tr-TR" sz="1000" dirty="0">
                <a:sym typeface="Arial" panose="020B0604020202020204"/>
              </a:rPr>
              <a:t> 16 </a:t>
            </a:r>
            <a:r>
              <a:rPr lang="tr-TR" sz="1000" dirty="0" err="1">
                <a:sym typeface="Arial" panose="020B0604020202020204"/>
              </a:rPr>
              <a:t>Cameras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2019 </a:t>
            </a:r>
            <a:r>
              <a:rPr lang="tr-TR" sz="1000" dirty="0" err="1">
                <a:sym typeface="Arial" panose="020B0604020202020204"/>
              </a:rPr>
              <a:t>Air</a:t>
            </a:r>
            <a:r>
              <a:rPr lang="tr-TR" sz="1000" dirty="0">
                <a:sym typeface="Arial" panose="020B0604020202020204"/>
              </a:rPr>
              <a:t> </a:t>
            </a:r>
            <a:r>
              <a:rPr lang="tr-TR" sz="1000" dirty="0" err="1">
                <a:sym typeface="Arial" panose="020B0604020202020204"/>
              </a:rPr>
              <a:t>Traffic</a:t>
            </a:r>
            <a:r>
              <a:rPr lang="tr-TR" sz="1000" dirty="0">
                <a:sym typeface="Arial" panose="020B0604020202020204"/>
              </a:rPr>
              <a:t> Control Radar (MGR)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2019 9.4m Ka-Band </a:t>
            </a:r>
            <a:r>
              <a:rPr lang="tr-TR" sz="1000" dirty="0">
                <a:sym typeface="Arial" panose="020B0604020202020204"/>
              </a:rPr>
              <a:t>S</a:t>
            </a:r>
            <a:r>
              <a:rPr lang="en-US" sz="1000" dirty="0" err="1">
                <a:sym typeface="Arial" panose="020B0604020202020204"/>
              </a:rPr>
              <a:t>ystem</a:t>
            </a:r>
            <a:r>
              <a:rPr lang="tr-TR" altLang="en-US" sz="1000" dirty="0">
                <a:sym typeface="Arial" panose="020B0604020202020204"/>
              </a:rPr>
              <a:t>,</a:t>
            </a:r>
            <a:r>
              <a:rPr lang="en-US" sz="1000" dirty="0">
                <a:sym typeface="Arial" panose="020B0604020202020204"/>
              </a:rPr>
              <a:t> Arabsat Ka-Band Gateway in Sudan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2018 Al-</a:t>
            </a:r>
            <a:r>
              <a:rPr lang="en-US" sz="1000" dirty="0" err="1">
                <a:sym typeface="Arial" panose="020B0604020202020204"/>
              </a:rPr>
              <a:t>Andulos</a:t>
            </a:r>
            <a:r>
              <a:rPr lang="en-US" sz="1000" dirty="0">
                <a:sym typeface="Arial" panose="020B0604020202020204"/>
              </a:rPr>
              <a:t> New Headend with 2 x 6.5m E/S in Sudan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2017 </a:t>
            </a:r>
            <a:r>
              <a:rPr lang="tr-TR" sz="1000" dirty="0">
                <a:sym typeface="Arial" panose="020B0604020202020204"/>
              </a:rPr>
              <a:t>FODRAD Project </a:t>
            </a:r>
            <a:endParaRPr lang="tr-TR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indent="-304800">
              <a:buSzPts val="1200"/>
              <a:buFont typeface="Wingdings" panose="05000000000000000000" charset="0"/>
              <a:buChar char="ü"/>
            </a:pPr>
            <a:r>
              <a:rPr lang="tr-TR" sz="1000" dirty="0">
                <a:sym typeface="Arial" panose="020B0604020202020204"/>
              </a:rPr>
              <a:t>2017 AZ/EL LEO </a:t>
            </a:r>
            <a:r>
              <a:rPr lang="tr-TR" sz="1000" dirty="0" err="1">
                <a:sym typeface="Arial" panose="020B0604020202020204"/>
              </a:rPr>
              <a:t>Tracking</a:t>
            </a:r>
            <a:r>
              <a:rPr lang="tr-TR" sz="1000" dirty="0">
                <a:sym typeface="Arial" panose="020B0604020202020204"/>
              </a:rPr>
              <a:t> </a:t>
            </a:r>
            <a:r>
              <a:rPr lang="tr-TR" sz="1000" dirty="0" err="1">
                <a:sym typeface="Arial" panose="020B0604020202020204"/>
              </a:rPr>
              <a:t>Pedestal</a:t>
            </a:r>
            <a:endParaRPr lang="tr-TR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2016 DTH Earth Station in Dhaka, Bangladesh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2015 </a:t>
            </a:r>
            <a:r>
              <a:rPr lang="tr-TR" sz="1000" dirty="0">
                <a:sym typeface="Arial" panose="020B0604020202020204"/>
              </a:rPr>
              <a:t>Start of </a:t>
            </a:r>
            <a:r>
              <a:rPr lang="en-US" sz="1000" dirty="0">
                <a:sym typeface="Arial" panose="020B0604020202020204"/>
              </a:rPr>
              <a:t>Passive RF Component Design</a:t>
            </a:r>
            <a:r>
              <a:rPr lang="tr-TR" sz="1000" dirty="0">
                <a:sym typeface="Arial" panose="020B0604020202020204"/>
              </a:rPr>
              <a:t> </a:t>
            </a:r>
            <a:r>
              <a:rPr lang="tr-TR" sz="1000" dirty="0" err="1">
                <a:sym typeface="Arial" panose="020B0604020202020204"/>
              </a:rPr>
              <a:t>Based</a:t>
            </a:r>
            <a:r>
              <a:rPr lang="tr-TR" sz="1000" dirty="0">
                <a:sym typeface="Arial" panose="020B0604020202020204"/>
              </a:rPr>
              <a:t> on </a:t>
            </a:r>
            <a:r>
              <a:rPr lang="tr-TR" sz="1000" dirty="0" err="1">
                <a:sym typeface="Arial" panose="020B0604020202020204"/>
              </a:rPr>
              <a:t>University-Industry</a:t>
            </a:r>
            <a:r>
              <a:rPr lang="tr-TR" sz="1000" dirty="0">
                <a:sym typeface="Arial" panose="020B0604020202020204"/>
              </a:rPr>
              <a:t> </a:t>
            </a:r>
            <a:r>
              <a:rPr lang="tr-TR" sz="1000" dirty="0" err="1">
                <a:sym typeface="Arial" panose="020B0604020202020204"/>
              </a:rPr>
              <a:t>Cooperation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2014 </a:t>
            </a:r>
            <a:r>
              <a:rPr lang="tr-TR" sz="1000" dirty="0">
                <a:sym typeface="Arial" panose="020B0604020202020204"/>
              </a:rPr>
              <a:t>SVS B</a:t>
            </a:r>
            <a:r>
              <a:rPr lang="en-US" sz="1000" dirty="0" err="1">
                <a:sym typeface="Arial" panose="020B0604020202020204"/>
              </a:rPr>
              <a:t>uys</a:t>
            </a:r>
            <a:r>
              <a:rPr lang="en-US" sz="1000" dirty="0">
                <a:sym typeface="Arial" panose="020B0604020202020204"/>
              </a:rPr>
              <a:t> </a:t>
            </a:r>
            <a:r>
              <a:rPr lang="tr-TR" sz="1000" dirty="0">
                <a:sym typeface="Arial" panose="020B0604020202020204"/>
              </a:rPr>
              <a:t>P</a:t>
            </a:r>
            <a:r>
              <a:rPr lang="tr-TR" altLang="en-US" sz="1000" dirty="0">
                <a:sym typeface="Arial" panose="020B0604020202020204"/>
              </a:rPr>
              <a:t>atent </a:t>
            </a:r>
            <a:r>
              <a:rPr lang="tr-TR" altLang="en-US" sz="1000" dirty="0" err="1">
                <a:sym typeface="Arial" panose="020B0604020202020204"/>
              </a:rPr>
              <a:t>and</a:t>
            </a:r>
            <a:r>
              <a:rPr lang="tr-TR" altLang="en-US" sz="1000" dirty="0">
                <a:sym typeface="Arial" panose="020B0604020202020204"/>
              </a:rPr>
              <a:t> </a:t>
            </a:r>
            <a:r>
              <a:rPr lang="tr-TR" altLang="en-US" sz="1000" dirty="0">
                <a:sym typeface="+mn-ea"/>
              </a:rPr>
              <a:t>D</a:t>
            </a:r>
            <a:r>
              <a:rPr lang="tr-TR" altLang="en-US" sz="1000" dirty="0">
                <a:sym typeface="Arial" panose="020B0604020202020204"/>
              </a:rPr>
              <a:t>esign </a:t>
            </a:r>
            <a:r>
              <a:rPr lang="tr-TR" altLang="en-US" sz="1000" dirty="0" err="1">
                <a:sym typeface="+mn-ea"/>
              </a:rPr>
              <a:t>R</a:t>
            </a:r>
            <a:r>
              <a:rPr lang="tr-TR" altLang="en-US" sz="1000" dirty="0" err="1">
                <a:sym typeface="Arial" panose="020B0604020202020204"/>
              </a:rPr>
              <a:t>ights</a:t>
            </a:r>
            <a:r>
              <a:rPr lang="tr-TR" altLang="en-US" sz="1000" dirty="0">
                <a:sym typeface="Arial" panose="020B0604020202020204"/>
              </a:rPr>
              <a:t> of </a:t>
            </a:r>
            <a:r>
              <a:rPr lang="tr-TR" altLang="en-US" sz="1000" dirty="0" err="1">
                <a:sym typeface="+mn-ea"/>
              </a:rPr>
              <a:t>D</a:t>
            </a:r>
            <a:r>
              <a:rPr lang="tr-TR" altLang="en-US" sz="1000" dirty="0" err="1">
                <a:sym typeface="Arial" panose="020B0604020202020204"/>
              </a:rPr>
              <a:t>iamond</a:t>
            </a:r>
            <a:r>
              <a:rPr lang="tr-TR" altLang="en-US" sz="1000" dirty="0">
                <a:sym typeface="Arial" panose="020B0604020202020204"/>
              </a:rPr>
              <a:t> </a:t>
            </a:r>
            <a:r>
              <a:rPr lang="tr-TR" altLang="en-US" sz="1000" dirty="0" err="1">
                <a:sym typeface="Arial" panose="020B0604020202020204"/>
              </a:rPr>
              <a:t>Antenna</a:t>
            </a:r>
            <a:r>
              <a:rPr lang="tr-TR" altLang="en-US" sz="1000" dirty="0">
                <a:sym typeface="Arial" panose="020B0604020202020204"/>
              </a:rPr>
              <a:t> </a:t>
            </a:r>
            <a:r>
              <a:rPr lang="tr-TR" altLang="en-US" sz="1000" dirty="0" err="1">
                <a:sym typeface="Arial" panose="020B0604020202020204"/>
              </a:rPr>
              <a:t>from</a:t>
            </a:r>
            <a:r>
              <a:rPr lang="tr-TR" altLang="en-US" sz="1000" dirty="0">
                <a:sym typeface="Arial" panose="020B0604020202020204"/>
              </a:rPr>
              <a:t> </a:t>
            </a:r>
            <a:r>
              <a:rPr lang="en-US" sz="1000" dirty="0" err="1">
                <a:sym typeface="Arial" panose="020B0604020202020204"/>
              </a:rPr>
              <a:t>Cobham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201</a:t>
            </a:r>
            <a:r>
              <a:rPr lang="tr-TR" sz="1000" dirty="0">
                <a:sym typeface="Arial" panose="020B0604020202020204"/>
              </a:rPr>
              <a:t>4</a:t>
            </a:r>
            <a:r>
              <a:rPr lang="tr-TR" sz="1000" dirty="0">
                <a:sym typeface="+mn-ea"/>
              </a:rPr>
              <a:t> </a:t>
            </a:r>
            <a:r>
              <a:rPr lang="tr-TR" sz="1000" dirty="0" err="1">
                <a:sym typeface="+mn-ea"/>
              </a:rPr>
              <a:t>Research</a:t>
            </a:r>
            <a:r>
              <a:rPr lang="tr-TR" sz="1000" dirty="0">
                <a:sym typeface="+mn-ea"/>
              </a:rPr>
              <a:t> </a:t>
            </a:r>
            <a:r>
              <a:rPr lang="tr-TR" sz="1000" dirty="0" err="1">
                <a:sym typeface="+mn-ea"/>
              </a:rPr>
              <a:t>and</a:t>
            </a:r>
            <a:r>
              <a:rPr lang="tr-TR" sz="1000" dirty="0">
                <a:sym typeface="+mn-ea"/>
              </a:rPr>
              <a:t> Development </a:t>
            </a:r>
            <a:r>
              <a:rPr lang="tr-TR" sz="1000" dirty="0" err="1">
                <a:sym typeface="+mn-ea"/>
              </a:rPr>
              <a:t>Agreement</a:t>
            </a:r>
            <a:r>
              <a:rPr lang="tr-TR" sz="1000" dirty="0">
                <a:sym typeface="+mn-ea"/>
              </a:rPr>
              <a:t> </a:t>
            </a:r>
            <a:r>
              <a:rPr lang="tr-TR" sz="1000" dirty="0" err="1">
                <a:sym typeface="+mn-ea"/>
              </a:rPr>
              <a:t>with</a:t>
            </a:r>
            <a:r>
              <a:rPr lang="tr-TR" sz="1000" dirty="0">
                <a:sym typeface="+mn-ea"/>
              </a:rPr>
              <a:t> ASELSAN </a:t>
            </a:r>
            <a:endParaRPr lang="tr-TR" sz="1000" dirty="0"/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201</a:t>
            </a:r>
            <a:r>
              <a:rPr lang="tr-TR" sz="1000" dirty="0">
                <a:sym typeface="Arial" panose="020B0604020202020204"/>
              </a:rPr>
              <a:t>3</a:t>
            </a:r>
            <a:r>
              <a:rPr lang="en-US" sz="1000" dirty="0">
                <a:sym typeface="Arial" panose="020B0604020202020204"/>
              </a:rPr>
              <a:t> </a:t>
            </a:r>
            <a:r>
              <a:rPr lang="tr-TR" sz="1000" dirty="0" err="1">
                <a:sym typeface="Arial" panose="020B0604020202020204"/>
              </a:rPr>
              <a:t>Cooperation</a:t>
            </a:r>
            <a:r>
              <a:rPr lang="tr-TR" sz="1000" dirty="0">
                <a:sym typeface="Arial" panose="020B0604020202020204"/>
              </a:rPr>
              <a:t> on </a:t>
            </a:r>
            <a:r>
              <a:rPr lang="tr-TR" sz="1000" dirty="0" err="1">
                <a:sym typeface="Arial" panose="020B0604020202020204"/>
              </a:rPr>
              <a:t>Pedestal</a:t>
            </a:r>
            <a:r>
              <a:rPr lang="tr-TR" sz="1000" dirty="0">
                <a:sym typeface="Arial" panose="020B0604020202020204"/>
              </a:rPr>
              <a:t> </a:t>
            </a:r>
            <a:r>
              <a:rPr lang="tr-TR" sz="1000" dirty="0" err="1">
                <a:sym typeface="Arial" panose="020B0604020202020204"/>
              </a:rPr>
              <a:t>Technology</a:t>
            </a:r>
            <a:r>
              <a:rPr lang="tr-TR" sz="1000" dirty="0">
                <a:sym typeface="Arial" panose="020B0604020202020204"/>
              </a:rPr>
              <a:t> </a:t>
            </a:r>
            <a:r>
              <a:rPr lang="tr-TR" sz="1000" dirty="0" err="1">
                <a:sym typeface="+mn-ea"/>
              </a:rPr>
              <a:t>w</a:t>
            </a:r>
            <a:r>
              <a:rPr lang="tr-TR" sz="1000" dirty="0" err="1">
                <a:sym typeface="Arial" panose="020B0604020202020204"/>
              </a:rPr>
              <a:t>ith</a:t>
            </a:r>
            <a:r>
              <a:rPr lang="tr-TR" sz="1000" dirty="0">
                <a:sym typeface="Arial" panose="020B0604020202020204"/>
              </a:rPr>
              <a:t> </a:t>
            </a:r>
            <a:r>
              <a:rPr lang="tr-TR" sz="1000" dirty="0" err="1">
                <a:sym typeface="Arial" panose="020B0604020202020204"/>
              </a:rPr>
              <a:t>Turkish</a:t>
            </a:r>
            <a:r>
              <a:rPr lang="tr-TR" sz="1000" dirty="0">
                <a:sym typeface="Arial" panose="020B0604020202020204"/>
              </a:rPr>
              <a:t> Naval </a:t>
            </a:r>
            <a:r>
              <a:rPr lang="tr-TR" sz="1000" dirty="0" err="1">
                <a:sym typeface="Arial" panose="020B0604020202020204"/>
              </a:rPr>
              <a:t>Forces</a:t>
            </a:r>
            <a:endParaRPr lang="tr-TR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2012 Eutelsat </a:t>
            </a:r>
            <a:r>
              <a:rPr lang="en-US" sz="1000" dirty="0" err="1">
                <a:sym typeface="Arial" panose="020B0604020202020204"/>
              </a:rPr>
              <a:t>Autopointing</a:t>
            </a:r>
            <a:r>
              <a:rPr lang="en-US" sz="1000" dirty="0">
                <a:sym typeface="Arial" panose="020B0604020202020204"/>
              </a:rPr>
              <a:t> Approval</a:t>
            </a:r>
            <a:endParaRPr lang="tr-TR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tr-TR" sz="1000" dirty="0">
                <a:sym typeface="+mn-ea"/>
              </a:rPr>
              <a:t>2012 Start of </a:t>
            </a:r>
            <a:r>
              <a:rPr lang="tr-TR" sz="1000" dirty="0" err="1">
                <a:sym typeface="+mn-ea"/>
              </a:rPr>
              <a:t>Research</a:t>
            </a:r>
            <a:r>
              <a:rPr lang="tr-TR" sz="1000" dirty="0">
                <a:sym typeface="+mn-ea"/>
              </a:rPr>
              <a:t> </a:t>
            </a:r>
            <a:r>
              <a:rPr lang="tr-TR" sz="1000" dirty="0" err="1">
                <a:sym typeface="+mn-ea"/>
              </a:rPr>
              <a:t>and</a:t>
            </a:r>
            <a:r>
              <a:rPr lang="tr-TR" sz="1000" dirty="0">
                <a:sym typeface="+mn-ea"/>
              </a:rPr>
              <a:t> Development Center 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2011 Qatar TV IPTV Infrastructure Project Partner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2011 Start of OEM SNG Antenna Production and Sales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2010 Frame Agreement with Arabsat on DTH Earth Stations</a:t>
            </a:r>
            <a:endParaRPr lang="tr-TR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tr-TR" sz="1000" dirty="0">
                <a:sym typeface="+mn-ea"/>
              </a:rPr>
              <a:t>2009 </a:t>
            </a:r>
            <a:r>
              <a:rPr lang="tr-TR" sz="1000" dirty="0" err="1">
                <a:sym typeface="+mn-ea"/>
              </a:rPr>
              <a:t>Cooperation</a:t>
            </a:r>
            <a:r>
              <a:rPr lang="tr-TR" sz="1000" dirty="0">
                <a:sym typeface="+mn-ea"/>
              </a:rPr>
              <a:t> on </a:t>
            </a:r>
            <a:r>
              <a:rPr lang="tr-TR" sz="1000" dirty="0" err="1">
                <a:sym typeface="+mn-ea"/>
              </a:rPr>
              <a:t>Antenna</a:t>
            </a:r>
            <a:r>
              <a:rPr lang="tr-TR" sz="1000" dirty="0">
                <a:sym typeface="+mn-ea"/>
              </a:rPr>
              <a:t> Technologies </a:t>
            </a:r>
            <a:r>
              <a:rPr lang="tr-TR" sz="1000" dirty="0" err="1">
                <a:sym typeface="+mn-ea"/>
              </a:rPr>
              <a:t>with</a:t>
            </a:r>
            <a:r>
              <a:rPr lang="tr-TR" sz="1000" dirty="0">
                <a:sym typeface="+mn-ea"/>
              </a:rPr>
              <a:t> TUBITAK</a:t>
            </a:r>
            <a:endParaRPr lang="tr-TR" sz="1000" dirty="0"/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2008 Installation of </a:t>
            </a:r>
            <a:r>
              <a:rPr lang="en-US" sz="1000" dirty="0" err="1">
                <a:sym typeface="Arial" panose="020B0604020202020204"/>
              </a:rPr>
              <a:t>Turksat</a:t>
            </a:r>
            <a:r>
              <a:rPr lang="en-US" sz="1000" dirty="0">
                <a:sym typeface="Arial" panose="020B0604020202020204"/>
              </a:rPr>
              <a:t> DTH Headend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2007 Installation of TT&amp;C </a:t>
            </a:r>
            <a:r>
              <a:rPr lang="en-US" sz="1000" dirty="0" err="1">
                <a:sym typeface="Arial" panose="020B0604020202020204"/>
              </a:rPr>
              <a:t>Turksat</a:t>
            </a:r>
            <a:r>
              <a:rPr lang="en-US" sz="1000" dirty="0">
                <a:sym typeface="Arial" panose="020B0604020202020204"/>
              </a:rPr>
              <a:t> Earth Station</a:t>
            </a:r>
            <a:endParaRPr lang="tr-TR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tr-TR" sz="1000" dirty="0">
                <a:sym typeface="+mn-ea"/>
              </a:rPr>
              <a:t>2006 </a:t>
            </a:r>
            <a:r>
              <a:rPr lang="tr-TR" sz="1000" dirty="0" err="1">
                <a:sym typeface="+mn-ea"/>
              </a:rPr>
              <a:t>Military</a:t>
            </a:r>
            <a:r>
              <a:rPr lang="tr-TR" sz="1000" dirty="0">
                <a:sym typeface="+mn-ea"/>
              </a:rPr>
              <a:t> </a:t>
            </a:r>
            <a:r>
              <a:rPr lang="tr-TR" sz="1000" dirty="0" err="1">
                <a:sym typeface="+mn-ea"/>
              </a:rPr>
              <a:t>Antenna</a:t>
            </a:r>
            <a:r>
              <a:rPr lang="tr-TR" sz="1000" dirty="0">
                <a:sym typeface="+mn-ea"/>
              </a:rPr>
              <a:t> </a:t>
            </a:r>
            <a:r>
              <a:rPr lang="tr-TR" sz="1000" dirty="0" err="1">
                <a:sym typeface="+mn-ea"/>
              </a:rPr>
              <a:t>Retrofit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200</a:t>
            </a:r>
            <a:r>
              <a:rPr lang="tr-TR" sz="1000" dirty="0">
                <a:sym typeface="Arial" panose="020B0604020202020204"/>
              </a:rPr>
              <a:t>5</a:t>
            </a:r>
            <a:r>
              <a:rPr lang="en-US" sz="1000" dirty="0">
                <a:sym typeface="Arial" panose="020B0604020202020204"/>
              </a:rPr>
              <a:t> </a:t>
            </a:r>
            <a:r>
              <a:rPr lang="tr-TR" altLang="en-US" sz="1000" dirty="0">
                <a:sym typeface="Arial" panose="020B0604020202020204"/>
              </a:rPr>
              <a:t>A Group of </a:t>
            </a:r>
            <a:r>
              <a:rPr lang="en-US" sz="1000" dirty="0">
                <a:sym typeface="Arial" panose="020B0604020202020204"/>
              </a:rPr>
              <a:t>Technical Service Partnerships</a:t>
            </a:r>
            <a:r>
              <a:rPr lang="tr-TR" sz="1000" dirty="0">
                <a:sym typeface="Arial" panose="020B0604020202020204"/>
              </a:rPr>
              <a:t> of </a:t>
            </a:r>
            <a:r>
              <a:rPr lang="tr-TR" sz="1000" dirty="0" err="1">
                <a:sym typeface="Arial" panose="020B0604020202020204"/>
              </a:rPr>
              <a:t>Satellite</a:t>
            </a:r>
            <a:r>
              <a:rPr lang="tr-TR" sz="1000" dirty="0">
                <a:sym typeface="Arial" panose="020B0604020202020204"/>
              </a:rPr>
              <a:t> </a:t>
            </a:r>
            <a:r>
              <a:rPr lang="tr-TR" sz="1000" dirty="0" err="1">
                <a:sym typeface="Arial" panose="020B0604020202020204"/>
              </a:rPr>
              <a:t>Equipment</a:t>
            </a:r>
            <a:r>
              <a:rPr lang="tr-TR" sz="1000" dirty="0">
                <a:sym typeface="Arial" panose="020B0604020202020204"/>
              </a:rPr>
              <a:t> </a:t>
            </a:r>
            <a:r>
              <a:rPr lang="tr-TR" sz="1000" dirty="0" err="1">
                <a:sym typeface="Arial" panose="020B0604020202020204"/>
              </a:rPr>
              <a:t>Companies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2004 First African Projects in </a:t>
            </a:r>
            <a:r>
              <a:rPr lang="en-US" sz="1000" dirty="0" err="1">
                <a:sym typeface="Arial" panose="020B0604020202020204"/>
              </a:rPr>
              <a:t>Nijer</a:t>
            </a:r>
            <a:r>
              <a:rPr lang="en-US" sz="1000" dirty="0">
                <a:sym typeface="Arial" panose="020B0604020202020204"/>
              </a:rPr>
              <a:t> and Gabon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2004 First Middle-East Project Al</a:t>
            </a:r>
            <a:r>
              <a:rPr lang="tr-TR" altLang="en-US" sz="1000" dirty="0">
                <a:sym typeface="Arial" panose="020B0604020202020204"/>
              </a:rPr>
              <a:t>-</a:t>
            </a:r>
            <a:r>
              <a:rPr lang="en-US" sz="1000" dirty="0">
                <a:sym typeface="Arial" panose="020B0604020202020204"/>
              </a:rPr>
              <a:t>Jazeera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2003 First Big Teleport Project in Europe-Monaco Telecom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2002 WFP Afghanistan Project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2001 First International </a:t>
            </a:r>
            <a:r>
              <a:rPr lang="tr-TR" sz="1000" dirty="0">
                <a:sym typeface="Arial" panose="020B0604020202020204"/>
              </a:rPr>
              <a:t>And </a:t>
            </a:r>
            <a:r>
              <a:rPr lang="tr-TR" sz="1000" dirty="0" err="1">
                <a:sym typeface="Arial" panose="020B0604020202020204"/>
              </a:rPr>
              <a:t>Coach</a:t>
            </a:r>
            <a:r>
              <a:rPr lang="tr-TR" sz="1000" dirty="0">
                <a:sym typeface="Arial" panose="020B0604020202020204"/>
              </a:rPr>
              <a:t> </a:t>
            </a:r>
            <a:r>
              <a:rPr lang="tr-TR" sz="1000" dirty="0" err="1">
                <a:sym typeface="Arial" panose="020B0604020202020204"/>
              </a:rPr>
              <a:t>Building</a:t>
            </a:r>
            <a:r>
              <a:rPr lang="tr-TR" sz="1000" dirty="0">
                <a:sym typeface="Arial" panose="020B0604020202020204"/>
              </a:rPr>
              <a:t> </a:t>
            </a:r>
            <a:r>
              <a:rPr lang="en-US" sz="1000" dirty="0">
                <a:sym typeface="Arial" panose="020B0604020202020204"/>
              </a:rPr>
              <a:t>Project</a:t>
            </a:r>
            <a:endParaRPr lang="en-US" sz="10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charset="0"/>
              <a:buChar char="ü"/>
            </a:pPr>
            <a:r>
              <a:rPr lang="en-US" sz="1000" dirty="0">
                <a:sym typeface="Arial" panose="020B0604020202020204"/>
              </a:rPr>
              <a:t>2000 First Antenna Production</a:t>
            </a:r>
            <a:endParaRPr sz="1000" b="1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15"/>
          <p:cNvSpPr txBox="1"/>
          <p:nvPr/>
        </p:nvSpPr>
        <p:spPr>
          <a:xfrm rot="16200000">
            <a:off x="-421640" y="2254885"/>
            <a:ext cx="3742055" cy="46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rebuchet MS" panose="020B0603020202020204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Trebuchet MS" panose="020B0603020202020204"/>
              </a:rPr>
              <a:t>SVS </a:t>
            </a:r>
            <a:r>
              <a:rPr lang="en-US" sz="20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Arial" panose="020B0604020202020204"/>
              </a:rPr>
              <a:t>SATELLITE</a:t>
            </a:r>
            <a:r>
              <a:rPr lang="en-US" sz="20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Trebuchet MS" panose="020B0603020202020204"/>
              </a:rPr>
              <a:t> SYSTEMS MILESTONES</a:t>
            </a:r>
            <a:endParaRPr lang="en-US" sz="2000" b="1" i="0" u="none" strike="noStrike" cap="none">
              <a:solidFill>
                <a:schemeClr val="accent1"/>
              </a:solidFill>
              <a:latin typeface="PT Sans Narrow" panose="020B0506020203020204"/>
              <a:ea typeface="PT Sans Narrow" panose="020B0506020203020204"/>
              <a:cs typeface="PT Sans Narrow" panose="020B0506020203020204"/>
              <a:sym typeface="Trebuchet MS" panose="020B0603020202020204"/>
            </a:endParaRPr>
          </a:p>
        </p:txBody>
      </p:sp>
      <p:pic>
        <p:nvPicPr>
          <p:cNvPr id="94" name="Google Shape;94;p1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956425" y="3696970"/>
            <a:ext cx="1476375" cy="1173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Google Shape;95;p15"/>
          <p:cNvCxnSpPr/>
          <p:nvPr/>
        </p:nvCxnSpPr>
        <p:spPr>
          <a:xfrm flipH="1">
            <a:off x="229235" y="4744720"/>
            <a:ext cx="7661910" cy="3175"/>
          </a:xfrm>
          <a:prstGeom prst="straightConnector1">
            <a:avLst/>
          </a:prstGeom>
          <a:noFill/>
          <a:ln w="9525" cap="flat" cmpd="sng">
            <a:solidFill>
              <a:srgbClr val="006BA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2" name="Google Shape;102;p16">
            <a:hlinkClick r:id="rId2" action="ppaction://hlinksldjump"/>
          </p:cNvPr>
          <p:cNvSpPr/>
          <p:nvPr/>
        </p:nvSpPr>
        <p:spPr>
          <a:xfrm>
            <a:off x="208105" y="4357630"/>
            <a:ext cx="1409700" cy="233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1525725" y="65288"/>
            <a:ext cx="68244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Integration</a:t>
            </a:r>
            <a:endParaRPr lang="en-US"/>
          </a:p>
        </p:txBody>
      </p:sp>
      <p:sp>
        <p:nvSpPr>
          <p:cNvPr id="101" name="Google Shape;101;p16"/>
          <p:cNvSpPr txBox="1"/>
          <p:nvPr/>
        </p:nvSpPr>
        <p:spPr>
          <a:xfrm>
            <a:off x="1525725" y="832088"/>
            <a:ext cx="58587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 panose="020B0806030902050204"/>
              <a:buNone/>
            </a:pPr>
            <a:r>
              <a:rPr lang="tr-TR" altLang="en-US" sz="1400" b="0" i="0" u="none" strike="noStrike" cap="none">
                <a:solidFill>
                  <a:srgbClr val="000000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2</a:t>
            </a:r>
            <a:r>
              <a:rPr lang="en-US" sz="1400" b="0" i="0" u="none" strike="noStrike" cap="none">
                <a:solidFill>
                  <a:srgbClr val="000000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5 years experience as an integrator in global satcom business.</a:t>
            </a:r>
            <a:endParaRPr lang="en-US" sz="1400" b="0" i="0" u="none" strike="noStrike" cap="none">
              <a:solidFill>
                <a:srgbClr val="000000"/>
              </a:solidFill>
              <a:latin typeface="Impact" panose="020B0806030902050204"/>
              <a:ea typeface="Impact" panose="020B0806030902050204"/>
              <a:cs typeface="Impact" panose="020B0806030902050204"/>
              <a:sym typeface="Impact" panose="020B080603090205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 panose="020B0806030902050204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International projects in different regions around the world.</a:t>
            </a:r>
            <a:endParaRPr lang="en-US" sz="1400" b="0" i="0" u="none" strike="noStrike" cap="none">
              <a:solidFill>
                <a:srgbClr val="000000"/>
              </a:solidFill>
              <a:latin typeface="Impact" panose="020B0806030902050204"/>
              <a:ea typeface="Impact" panose="020B0806030902050204"/>
              <a:cs typeface="Impact" panose="020B0806030902050204"/>
              <a:sym typeface="Impact" panose="020B0806030902050204"/>
            </a:endParaRPr>
          </a:p>
        </p:txBody>
      </p:sp>
      <p:sp>
        <p:nvSpPr>
          <p:cNvPr id="102" name="Google Shape;102;p16">
            <a:hlinkClick r:id="rId1" action="ppaction://hlinksldjump"/>
          </p:cNvPr>
          <p:cNvSpPr/>
          <p:nvPr/>
        </p:nvSpPr>
        <p:spPr>
          <a:xfrm>
            <a:off x="88725" y="1056900"/>
            <a:ext cx="1409700" cy="233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1483200"/>
            <a:ext cx="1614449" cy="17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614450" y="1483200"/>
            <a:ext cx="2110821" cy="17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725274" y="1483200"/>
            <a:ext cx="1839530" cy="356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3208050"/>
            <a:ext cx="1614450" cy="18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614449" y="3208050"/>
            <a:ext cx="2110825" cy="183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564799" y="1483200"/>
            <a:ext cx="2094065" cy="356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7658875" y="0"/>
            <a:ext cx="1485124" cy="504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48150" y="2589150"/>
            <a:ext cx="13890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 panose="020B0604020202020204"/>
              <a:buNone/>
            </a:pPr>
            <a:r>
              <a:rPr lang="en-US" sz="800" b="0" i="0" u="none" strike="noStrike" cap="none" dirty="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2x7.6 m Earth Station</a:t>
            </a:r>
            <a:endParaRPr lang="en-US" sz="800" b="0" i="0" u="none" strike="noStrike" cap="none" dirty="0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 panose="020B0604020202020204"/>
              <a:buNone/>
            </a:pPr>
            <a:r>
              <a:rPr lang="en-US" sz="800" b="0" i="0" u="none" strike="noStrike" cap="none" dirty="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Papua New Guinea</a:t>
            </a:r>
            <a:endParaRPr lang="en-US" sz="800" b="0" i="0" u="none" strike="noStrike" cap="none" dirty="0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1744100" y="2381850"/>
            <a:ext cx="1614300" cy="8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 panose="020B0604020202020204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GD Satcom 4.5 Metre</a:t>
            </a:r>
            <a:endParaRPr lang="en-US" sz="7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 panose="020B0604020202020204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Ku-Band</a:t>
            </a:r>
            <a:endParaRPr lang="en-US" sz="7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 panose="020B0604020202020204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TX: 13 - 14.5</a:t>
            </a:r>
            <a:endParaRPr lang="en-US" sz="7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 panose="020B0604020202020204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RX: 10.07 -  12.75</a:t>
            </a:r>
            <a:endParaRPr lang="en-US" sz="7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 panose="020B0604020202020204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ARABSAT, Iraq</a:t>
            </a:r>
            <a:endParaRPr lang="en-US" sz="7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3902537" y="4289150"/>
            <a:ext cx="14850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 panose="020B0604020202020204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ASC Signal 4.9 Metre</a:t>
            </a:r>
            <a:endParaRPr lang="en-US" sz="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 panose="020B0604020202020204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DBS Ku Low-Ku</a:t>
            </a:r>
            <a:endParaRPr lang="en-US" sz="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 panose="020B0604020202020204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ARABSAT, Saudi Arabia</a:t>
            </a:r>
            <a:endParaRPr lang="en-US" sz="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1744100" y="3161025"/>
            <a:ext cx="12294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Ku Band - C Band</a:t>
            </a:r>
            <a:endParaRPr lang="en-US"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Teleyemen, Yemen</a:t>
            </a:r>
            <a:endParaRPr lang="en-US"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88725" y="3181100"/>
            <a:ext cx="1437000" cy="8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en-US" sz="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NWIEE 4.5 Metre</a:t>
            </a:r>
            <a:endParaRPr lang="en-US" sz="7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en-US" sz="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Ku-Band</a:t>
            </a:r>
            <a:endParaRPr lang="en-US" sz="7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en-US" sz="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TX: 13 - 14.5</a:t>
            </a:r>
            <a:endParaRPr lang="en-US" sz="7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en-US" sz="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RX: 10.07 -  12.75</a:t>
            </a:r>
            <a:endParaRPr lang="en-US" sz="7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en-US" sz="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ARABSAT, Mauritania</a:t>
            </a:r>
            <a:endParaRPr lang="en-US" sz="7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5753112" y="4508800"/>
            <a:ext cx="15402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 panose="020B0604020202020204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Ministry Of Information</a:t>
            </a:r>
            <a:endParaRPr lang="en-US" sz="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 panose="020B0604020202020204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Kuwait</a:t>
            </a:r>
            <a:endParaRPr lang="en-US" sz="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7658862" y="4242675"/>
            <a:ext cx="12294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 panose="020B0604020202020204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Teleyemen</a:t>
            </a:r>
            <a:endParaRPr lang="en-US" sz="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 panose="020B0604020202020204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Yemen</a:t>
            </a:r>
            <a:endParaRPr lang="en-US" sz="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945774" y="2452675"/>
            <a:ext cx="3158499" cy="25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1815075" cy="50472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>
            <a:spLocks noGrp="1"/>
          </p:cNvSpPr>
          <p:nvPr>
            <p:ph type="title"/>
          </p:nvPr>
        </p:nvSpPr>
        <p:spPr>
          <a:xfrm>
            <a:off x="2014775" y="0"/>
            <a:ext cx="6817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Integration </a:t>
            </a:r>
            <a:r>
              <a:rPr lang="tr-TR" altLang="en-US" sz="2400">
                <a:solidFill>
                  <a:srgbClr val="000000"/>
                </a:solidFill>
              </a:rPr>
              <a:t>Some of The C</a:t>
            </a:r>
            <a:r>
              <a:rPr lang="en-US" sz="2400">
                <a:solidFill>
                  <a:srgbClr val="000000"/>
                </a:solidFill>
              </a:rPr>
              <a:t>ompleted Projects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4" name="Google Shape;124;p17">
            <a:hlinkClick r:id="rId3" action="ppaction://hlinksldjump"/>
          </p:cNvPr>
          <p:cNvSpPr/>
          <p:nvPr/>
        </p:nvSpPr>
        <p:spPr>
          <a:xfrm>
            <a:off x="185650" y="4600275"/>
            <a:ext cx="1409700" cy="23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 To Top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476422" y="2615201"/>
            <a:ext cx="2195799" cy="1097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/>
        </p:nvSpPr>
        <p:spPr>
          <a:xfrm>
            <a:off x="1904725" y="707400"/>
            <a:ext cx="7625700" cy="30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317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102"/>
              <a:buFont typeface="Calibri" panose="020F0502020204030204"/>
              <a:buNone/>
            </a:pPr>
            <a:endParaRPr sz="1150" b="1" i="0" u="sng" strike="noStrike" cap="none">
              <a:solidFill>
                <a:srgbClr val="0000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2317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102"/>
              <a:buFont typeface="Calibri" panose="020F0502020204030204"/>
              <a:buNone/>
            </a:pPr>
            <a:endParaRPr sz="115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102"/>
              <a:buFont typeface="Calibri" panose="020F0502020204030204"/>
              <a:buChar char="❏"/>
            </a:pPr>
            <a:r>
              <a:rPr 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9.4m Earth Station Installation Sudan</a:t>
            </a:r>
            <a:endParaRPr sz="115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102"/>
              <a:buFont typeface="Calibri" panose="020F0502020204030204"/>
              <a:buChar char="❏"/>
            </a:pPr>
            <a:r>
              <a:rPr 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6.5m Earth Station</a:t>
            </a:r>
            <a:r>
              <a:rPr lang="tr-TR" alt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&amp;</a:t>
            </a:r>
            <a:r>
              <a:rPr lang="tr-TR" alt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New Headen</a:t>
            </a:r>
            <a:r>
              <a:rPr lang="tr-TR" alt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</a:t>
            </a:r>
            <a:r>
              <a:rPr 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Systems Installation Sudan</a:t>
            </a:r>
            <a:endParaRPr sz="115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102"/>
              <a:buFont typeface="Calibri" panose="020F0502020204030204"/>
              <a:buChar char="❏"/>
            </a:pPr>
            <a:r>
              <a:rPr lang="en-US" sz="1150" b="1" i="0" u="sng" strike="noStrike" cap="none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4x7.6 m Earth Station Ku Band Antenna Systems Installation For GSM Backbones </a:t>
            </a:r>
            <a:r>
              <a:rPr lang="en-US" sz="1150" b="0" i="0" u="sng" strike="noStrike" cap="none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" action="ppaction://noaction"/>
              </a:rPr>
              <a:t> Turkey</a:t>
            </a:r>
            <a:endParaRPr lang="en-US" sz="1150" b="0" i="0" u="sng" strike="noStrike" cap="none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2"/>
              <a:buFont typeface="Calibri" panose="020F0502020204030204"/>
              <a:buChar char="❏"/>
            </a:pPr>
            <a:r>
              <a:rPr 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2x7.6 m Earth Station Installation </a:t>
            </a:r>
            <a:r>
              <a:rPr lang="en-US" sz="115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Papua</a:t>
            </a:r>
            <a:r>
              <a:rPr 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115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New Guinea</a:t>
            </a:r>
            <a:endParaRPr lang="en-US" sz="115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2"/>
              <a:buFont typeface="Calibri" panose="020F0502020204030204"/>
              <a:buChar char="❏"/>
            </a:pPr>
            <a:r>
              <a:rPr 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9.4 m Earth Station Installation  </a:t>
            </a:r>
            <a:r>
              <a:rPr lang="en-US" sz="115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Bangladesh</a:t>
            </a:r>
            <a:endParaRPr lang="en-US" sz="115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2"/>
              <a:buFont typeface="Calibri" panose="020F0502020204030204"/>
              <a:buChar char="❏"/>
            </a:pPr>
            <a:r>
              <a:rPr 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4.5 m Earth Station Installation  </a:t>
            </a:r>
            <a:r>
              <a:rPr lang="en-US" sz="115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Sudan</a:t>
            </a:r>
            <a:endParaRPr lang="en-US" sz="115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2"/>
              <a:buFont typeface="Calibri" panose="020F0502020204030204"/>
              <a:buChar char="❏"/>
            </a:pPr>
            <a:r>
              <a:rPr lang="en-US" sz="1150" b="1" i="0" u="sng" strike="noStrike" cap="none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5" action="ppaction://hlinksldjump"/>
              </a:rPr>
              <a:t>3x5.6 m Ku Band and DBS Band DTH Systems Installation  </a:t>
            </a:r>
            <a:r>
              <a:rPr lang="en-US" sz="1150" b="0" i="0" u="sng" strike="noStrike" cap="none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5" action="ppaction://hlinksldjump"/>
              </a:rPr>
              <a:t>Kuwait</a:t>
            </a:r>
            <a:endParaRPr sz="115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2"/>
              <a:buFont typeface="Calibri" panose="020F0502020204030204"/>
              <a:buChar char="❏"/>
            </a:pPr>
            <a:r>
              <a:rPr 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Turksat 11m Monopulse Tracking Retrofit Antenna Installation  </a:t>
            </a:r>
            <a:r>
              <a:rPr lang="en-US" sz="115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Turkey</a:t>
            </a:r>
            <a:endParaRPr lang="en-US" sz="115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102"/>
              <a:buFont typeface="Calibri" panose="020F0502020204030204"/>
              <a:buChar char="❏"/>
            </a:pPr>
            <a:r>
              <a:rPr lang="en-US" sz="1150" b="1" i="0" u="sng" strike="noStrike" cap="none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6" action="ppaction://hlinksldjump"/>
              </a:rPr>
              <a:t>Teleyemen</a:t>
            </a:r>
            <a:r>
              <a:rPr lang="en-US" sz="1150" b="0" i="0" u="sng" strike="noStrike" cap="none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" action="ppaction://noaction"/>
              </a:rPr>
              <a:t> Yemen</a:t>
            </a:r>
            <a:endParaRPr lang="en-US" sz="1150" b="0" i="0" u="sng" strike="noStrike" cap="none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2"/>
              <a:buFont typeface="Calibri" panose="020F0502020204030204"/>
              <a:buChar char="❏"/>
            </a:pPr>
            <a:r>
              <a:rPr 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Yahlive 4.5m Antenna And Headend Installation </a:t>
            </a:r>
            <a:r>
              <a:rPr lang="en-US" sz="115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Iraq</a:t>
            </a:r>
            <a:endParaRPr lang="en-US" sz="115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102"/>
              <a:buFont typeface="Calibri" panose="020F0502020204030204"/>
              <a:buChar char="❏"/>
            </a:pPr>
            <a:r>
              <a:rPr lang="en-US" sz="1150" b="1" i="0" u="sng" strike="noStrike" cap="none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7" action="ppaction://hlinksldjump"/>
              </a:rPr>
              <a:t>Yahlive 4.5m Antenna And Headend Installation </a:t>
            </a:r>
            <a:r>
              <a:rPr lang="en-US" sz="1150" b="0" i="0" u="sng" strike="noStrike" cap="none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" action="ppaction://noaction"/>
              </a:rPr>
              <a:t>Afghanistan</a:t>
            </a:r>
            <a:endParaRPr lang="en-US" sz="1150" b="0" i="0" u="sng" strike="noStrike" cap="none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2"/>
              <a:buFont typeface="Calibri" panose="020F0502020204030204"/>
              <a:buChar char="❏"/>
            </a:pPr>
            <a:r>
              <a:rPr 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ARABSAT Headend Installation  </a:t>
            </a:r>
            <a:r>
              <a:rPr lang="en-US" sz="115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Saudi Arabia</a:t>
            </a:r>
            <a:endParaRPr lang="en-US" sz="115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2"/>
              <a:buFont typeface="Calibri" panose="020F0502020204030204"/>
              <a:buChar char="❏"/>
            </a:pPr>
            <a:r>
              <a:rPr 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ARABSAT 4.5 m Antenna and Headend Installation </a:t>
            </a:r>
            <a:r>
              <a:rPr lang="en-US" sz="115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Mauritania</a:t>
            </a:r>
            <a:endParaRPr lang="en-US" sz="115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102"/>
              <a:buFont typeface="Calibri" panose="020F0502020204030204"/>
              <a:buChar char="❏"/>
            </a:pPr>
            <a:r>
              <a:rPr lang="en-US" sz="1150" b="1" i="0" u="sng" strike="noStrike" cap="none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8" action="ppaction://hlinksldjump"/>
              </a:rPr>
              <a:t>Q-Tel IPTV Installation </a:t>
            </a:r>
            <a:r>
              <a:rPr lang="en-US" sz="1150" b="0" i="0" u="sng" strike="noStrike" cap="none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" action="ppaction://noaction"/>
              </a:rPr>
              <a:t>Qatar</a:t>
            </a:r>
            <a:endParaRPr lang="en-US" sz="1150" b="0" i="0" u="sng" strike="noStrike" cap="none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102"/>
              <a:buFont typeface="Calibri" panose="020F0502020204030204"/>
              <a:buChar char="❏"/>
            </a:pPr>
            <a:r>
              <a:rPr lang="en-US" sz="1150" b="1" i="0" u="sng" strike="noStrike" cap="none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9" action="ppaction://hlinksldjump"/>
              </a:rPr>
              <a:t>Arabasat</a:t>
            </a:r>
            <a:r>
              <a:rPr lang="en-US" sz="1150" b="0" i="0" u="sng" strike="noStrike" cap="none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" action="ppaction://noaction"/>
              </a:rPr>
              <a:t> Iraq</a:t>
            </a:r>
            <a:endParaRPr lang="en-US" sz="1150" b="0" i="0" u="sng" strike="noStrike" cap="none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2"/>
              <a:buFont typeface="Calibri" panose="020F0502020204030204"/>
              <a:buChar char="❏"/>
            </a:pPr>
            <a:r>
              <a:rPr 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7.3 m Antenna Installation </a:t>
            </a:r>
            <a:r>
              <a:rPr lang="en-US" sz="115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France</a:t>
            </a:r>
            <a:endParaRPr lang="en-US" sz="115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2"/>
              <a:buFont typeface="Calibri" panose="020F0502020204030204"/>
              <a:buChar char="❏"/>
            </a:pPr>
            <a:r>
              <a:rPr lang="en-US" sz="115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WFP Afghanistan Project</a:t>
            </a:r>
            <a:endParaRPr lang="en-US" sz="115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 rot="-5400000">
            <a:off x="-814705" y="1045845"/>
            <a:ext cx="2420620" cy="7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</a:t>
            </a:r>
            <a:r>
              <a:rPr lang="tr-TR" altLang="en-US"/>
              <a:t>NTEGRATION</a:t>
            </a:r>
            <a:endParaRPr lang="en-US"/>
          </a:p>
        </p:txBody>
      </p:sp>
      <p:sp>
        <p:nvSpPr>
          <p:cNvPr id="132" name="Google Shape;132;p18"/>
          <p:cNvSpPr txBox="1"/>
          <p:nvPr/>
        </p:nvSpPr>
        <p:spPr>
          <a:xfrm rot="-5400000">
            <a:off x="-12375" y="929725"/>
            <a:ext cx="18402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Superonline, Türkiye</a:t>
            </a:r>
            <a:endParaRPr lang="en-US" sz="1400" b="0" i="0" u="none" strike="noStrike" cap="none">
              <a:solidFill>
                <a:srgbClr val="F3F3F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3" name="Google Shape;133;p18">
            <a:hlinkClick r:id="rId1" action="ppaction://hlinksldjump"/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6225" y="4193350"/>
            <a:ext cx="544950" cy="5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131756" y="724051"/>
            <a:ext cx="1234643" cy="169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541657" y="2504271"/>
            <a:ext cx="3520212" cy="169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 rotWithShape="1">
          <a:blip r:embed="rId5"/>
          <a:srcRect l="19380"/>
          <a:stretch>
            <a:fillRect/>
          </a:stretch>
        </p:blipFill>
        <p:spPr>
          <a:xfrm>
            <a:off x="5370294" y="724051"/>
            <a:ext cx="1691575" cy="169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6"/>
          <a:srcRect l="22839"/>
          <a:stretch>
            <a:fillRect/>
          </a:stretch>
        </p:blipFill>
        <p:spPr>
          <a:xfrm>
            <a:off x="7131757" y="2504271"/>
            <a:ext cx="1632692" cy="169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/>
          <p:nvPr/>
        </p:nvSpPr>
        <p:spPr>
          <a:xfrm>
            <a:off x="1916589" y="641562"/>
            <a:ext cx="3000000" cy="103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 panose="020B0604020202020204"/>
              <a:buNone/>
            </a:pPr>
            <a:r>
              <a:rPr lang="en-US" sz="1600" b="0" i="1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Superonline 4x7.6 m antenna installation project , Çorlu, Ankara - Turkey</a:t>
            </a:r>
            <a:endParaRPr lang="en-US" sz="1600" b="0" i="1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45650" y="0"/>
            <a:ext cx="7598350" cy="504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/>
          <p:nvPr/>
        </p:nvSpPr>
        <p:spPr>
          <a:xfrm rot="-5400000">
            <a:off x="-382270" y="1141095"/>
            <a:ext cx="2533650" cy="46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F3F3F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Yemen, Antenna Installation</a:t>
            </a:r>
            <a:endParaRPr lang="en-US" sz="1400" b="0" i="0" u="none" strike="noStrike" cap="none">
              <a:solidFill>
                <a:srgbClr val="F3F3F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6" name="Google Shape;146;p19">
            <a:hlinkClick r:id="rId2" action="ppaction://hlinksldjump"/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96225" y="4193350"/>
            <a:ext cx="544950" cy="5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>
            <a:spLocks noGrp="1"/>
          </p:cNvSpPr>
          <p:nvPr/>
        </p:nvSpPr>
        <p:spPr>
          <a:xfrm rot="-5400000">
            <a:off x="-814705" y="1045845"/>
            <a:ext cx="2420620" cy="790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 i="0" u="none" strike="noStrike" cap="none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</a:t>
            </a:r>
            <a:r>
              <a:rPr lang="tr-TR" altLang="en-US"/>
              <a:t>NTEGRATION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6280</Words>
  <Application>WPS Presentation</Application>
  <PresentationFormat>Ekran Gösterisi (16:9)</PresentationFormat>
  <Paragraphs>366</Paragraphs>
  <Slides>41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44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86" baseType="lpstr">
      <vt:lpstr>Arial</vt:lpstr>
      <vt:lpstr>SimSun</vt:lpstr>
      <vt:lpstr>Wingdings</vt:lpstr>
      <vt:lpstr>Arial</vt:lpstr>
      <vt:lpstr>PT Sans Narrow</vt:lpstr>
      <vt:lpstr>Open Sans</vt:lpstr>
      <vt:lpstr>Bodoni MT Black</vt:lpstr>
      <vt:lpstr>Trebuchet MS</vt:lpstr>
      <vt:lpstr>Arial Narrow</vt:lpstr>
      <vt:lpstr>Wingdings</vt:lpstr>
      <vt:lpstr>Impact</vt:lpstr>
      <vt:lpstr>Calibri</vt:lpstr>
      <vt:lpstr>Microsoft YaHei</vt:lpstr>
      <vt:lpstr>Arial Unicode MS</vt:lpstr>
      <vt:lpstr>Roboto</vt:lpstr>
      <vt:lpstr>Bahnschrift Light</vt:lpstr>
      <vt:lpstr>Bebas Neue Bold</vt:lpstr>
      <vt:lpstr>Bodoni MT Condensed</vt:lpstr>
      <vt:lpstr>Bodoni MT</vt:lpstr>
      <vt:lpstr>Broadway</vt:lpstr>
      <vt:lpstr>Calibri</vt:lpstr>
      <vt:lpstr>Calibri Light</vt:lpstr>
      <vt:lpstr>Calisto MT</vt:lpstr>
      <vt:lpstr>Candara</vt:lpstr>
      <vt:lpstr>Castellar</vt:lpstr>
      <vt:lpstr>Century</vt:lpstr>
      <vt:lpstr>Algerian</vt:lpstr>
      <vt:lpstr>Agency FB</vt:lpstr>
      <vt:lpstr>Arial Rounded MT Bold</vt:lpstr>
      <vt:lpstr>Bahnschrift SemiBold</vt:lpstr>
      <vt:lpstr>Bahnschrift SemiLight</vt:lpstr>
      <vt:lpstr>Bahnschrift SemiCondensed</vt:lpstr>
      <vt:lpstr>Bahnschrift SemiLight Condensed</vt:lpstr>
      <vt:lpstr>Bauhaus 93</vt:lpstr>
      <vt:lpstr>Berlin Sans FB Demi</vt:lpstr>
      <vt:lpstr>Berlin Sans FB</vt:lpstr>
      <vt:lpstr>Blackadder ITC</vt:lpstr>
      <vt:lpstr>Book Antiqua</vt:lpstr>
      <vt:lpstr>Bookman Old Style</vt:lpstr>
      <vt:lpstr>Brush Script MT</vt:lpstr>
      <vt:lpstr>Britannic Bold</vt:lpstr>
      <vt:lpstr>Cambria</vt:lpstr>
      <vt:lpstr>Century Schoolbook</vt:lpstr>
      <vt:lpstr>Centaur</vt:lpstr>
      <vt:lpstr>tropic</vt:lpstr>
      <vt:lpstr>PowerPoint 演示文稿</vt:lpstr>
      <vt:lpstr>AT THE FIRST GLANCE</vt:lpstr>
      <vt:lpstr>SVS SATELLITE SYSTEMS</vt:lpstr>
      <vt:lpstr>PowerPoint 演示文稿</vt:lpstr>
      <vt:lpstr>PowerPoint 演示文稿</vt:lpstr>
      <vt:lpstr>Integration</vt:lpstr>
      <vt:lpstr>Integration Some of The Completed Projects</vt:lpstr>
      <vt:lpstr>INTEGRATION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DSNG/OBVAN PRODUCTION</vt:lpstr>
      <vt:lpstr>DSNG/OBVAN PRODUCTION</vt:lpstr>
      <vt:lpstr>DSNG/OBVAN PRODUCTION</vt:lpstr>
      <vt:lpstr>DSNG/OBVAN PRODUCTION LIBYA</vt:lpstr>
      <vt:lpstr>DSNG/OBVAN PRODUCTION KIRGHIZISTAN</vt:lpstr>
      <vt:lpstr>DSNG/OBVAN PRODUCTION UZBEKISTAN</vt:lpstr>
      <vt:lpstr>SALES</vt:lpstr>
      <vt:lpstr>SERVICE AND MAINTENANCE</vt:lpstr>
      <vt:lpstr>SERVICE AND MAINTENANCE</vt:lpstr>
      <vt:lpstr>SERVICE AND MAINTENANCE</vt:lpstr>
      <vt:lpstr>PRODUCTION</vt:lpstr>
      <vt:lpstr>PRODUCTION Most popular driveaway products</vt:lpstr>
      <vt:lpstr>PRODUCTION  </vt:lpstr>
      <vt:lpstr>PRODUCTION</vt:lpstr>
      <vt:lpstr>PRODUCTION</vt:lpstr>
      <vt:lpstr>PRODUCTION</vt:lpstr>
      <vt:lpstr>PRODUCTION</vt:lpstr>
      <vt:lpstr>CONTACT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SVS Satellite Systems</dc:title>
  <dc:creator/>
  <cp:lastModifiedBy>user</cp:lastModifiedBy>
  <cp:revision>85</cp:revision>
  <dcterms:created xsi:type="dcterms:W3CDTF">2020-06-25T09:21:00Z</dcterms:created>
  <dcterms:modified xsi:type="dcterms:W3CDTF">2023-01-03T08:22:07Z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1033-11.2.0.11440</vt:lpwstr>
  </property>
  <property fmtid="{D5CDD505-2E9C-101B-9397-08002B2CF9AE}" pid="3" name="ICV">
    <vt:lpwstr>9E2B4C6D69D144C59728EA287578F009</vt:lpwstr>
  </property>
</Properties>
</file>