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7" r:id="rId2"/>
    <p:sldId id="278" r:id="rId3"/>
    <p:sldId id="279" r:id="rId4"/>
    <p:sldId id="265" r:id="rId5"/>
    <p:sldId id="272" r:id="rId6"/>
    <p:sldId id="280" r:id="rId7"/>
    <p:sldId id="281" r:id="rId8"/>
    <p:sldId id="273" r:id="rId9"/>
    <p:sldId id="257" r:id="rId10"/>
    <p:sldId id="262" r:id="rId11"/>
    <p:sldId id="276" r:id="rId12"/>
    <p:sldId id="258" r:id="rId13"/>
    <p:sldId id="266" r:id="rId14"/>
    <p:sldId id="267" r:id="rId15"/>
    <p:sldId id="268" r:id="rId16"/>
    <p:sldId id="269" r:id="rId17"/>
    <p:sldId id="270" r:id="rId18"/>
    <p:sldId id="271" r:id="rId19"/>
    <p:sldId id="259" r:id="rId20"/>
    <p:sldId id="283" r:id="rId21"/>
    <p:sldId id="261" r:id="rId22"/>
    <p:sldId id="282" r:id="rId23"/>
    <p:sldId id="275" r:id="rId24"/>
    <p:sldId id="264" r:id="rId25"/>
  </p:sldIdLst>
  <p:sldSz cx="6858000" cy="9906000" type="A4"/>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75B6"/>
    <a:srgbClr val="433F3C"/>
    <a:srgbClr val="0C0900"/>
    <a:srgbClr val="67B854"/>
    <a:srgbClr val="009999"/>
    <a:srgbClr val="66CCE0"/>
    <a:srgbClr val="B9B9C0"/>
    <a:srgbClr val="CCFFFF"/>
    <a:srgbClr val="7CE0DE"/>
    <a:srgbClr val="1A25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21" autoAdjust="0"/>
    <p:restoredTop sz="96370" autoAdjust="0"/>
  </p:normalViewPr>
  <p:slideViewPr>
    <p:cSldViewPr snapToGrid="0">
      <p:cViewPr varScale="1">
        <p:scale>
          <a:sx n="80" d="100"/>
          <a:sy n="80" d="100"/>
        </p:scale>
        <p:origin x="2952" y="96"/>
      </p:cViewPr>
      <p:guideLst/>
    </p:cSldViewPr>
  </p:slideViewPr>
  <p:notesTextViewPr>
    <p:cViewPr>
      <p:scale>
        <a:sx n="3" d="2"/>
        <a:sy n="3" d="2"/>
      </p:scale>
      <p:origin x="0" y="0"/>
    </p:cViewPr>
  </p:notesTextViewPr>
  <p:sorterViewPr>
    <p:cViewPr varScale="1">
      <p:scale>
        <a:sx n="1" d="1"/>
        <a:sy n="1" d="1"/>
      </p:scale>
      <p:origin x="0" y="-60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621191"/>
            <a:ext cx="5143500" cy="3448756"/>
          </a:xfrm>
        </p:spPr>
        <p:txBody>
          <a:bodyPr anchor="b"/>
          <a:lstStyle>
            <a:lvl1pPr algn="ctr">
              <a:defRPr sz="3375"/>
            </a:lvl1pPr>
          </a:lstStyle>
          <a:p>
            <a:r>
              <a:rPr lang="en-US" dirty="0"/>
              <a:t>Click to edit Master title style</a:t>
            </a:r>
            <a:endParaRPr lang="tr-TR"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tr-TR"/>
          </a:p>
        </p:txBody>
      </p:sp>
      <p:sp>
        <p:nvSpPr>
          <p:cNvPr id="4" name="Date Placeholder 3"/>
          <p:cNvSpPr>
            <a:spLocks noGrp="1"/>
          </p:cNvSpPr>
          <p:nvPr>
            <p:ph type="dt" sz="half" idx="10"/>
          </p:nvPr>
        </p:nvSpPr>
        <p:spPr/>
        <p:txBody>
          <a:bodyPr/>
          <a:lstStyle/>
          <a:p>
            <a:fld id="{371580FD-0942-4C25-8BEE-F125DACC26FA}" type="datetimeFigureOut">
              <a:rPr lang="tr-TR" smtClean="0"/>
              <a:t>27.03.2017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BD03F7D-5749-43E4-BF9B-BB9A06ED2325}" type="slidenum">
              <a:rPr lang="tr-TR" smtClean="0"/>
              <a:t>‹#›</a:t>
            </a:fld>
            <a:endParaRPr lang="tr-TR"/>
          </a:p>
        </p:txBody>
      </p:sp>
      <p:sp>
        <p:nvSpPr>
          <p:cNvPr id="7" name="Rectangle 6"/>
          <p:cNvSpPr/>
          <p:nvPr userDrawn="1"/>
        </p:nvSpPr>
        <p:spPr>
          <a:xfrm>
            <a:off x="0" y="0"/>
            <a:ext cx="6858000" cy="1440000"/>
          </a:xfrm>
          <a:prstGeom prst="rect">
            <a:avLst/>
          </a:prstGeom>
          <a:solidFill>
            <a:srgbClr val="66CC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0" name="TextBox 9"/>
          <p:cNvSpPr txBox="1"/>
          <p:nvPr userDrawn="1"/>
        </p:nvSpPr>
        <p:spPr>
          <a:xfrm>
            <a:off x="720000" y="720000"/>
            <a:ext cx="1725152" cy="720000"/>
          </a:xfrm>
          <a:prstGeom prst="rect">
            <a:avLst/>
          </a:prstGeom>
          <a:noFill/>
        </p:spPr>
        <p:txBody>
          <a:bodyPr wrap="none" rtlCol="0">
            <a:spAutoFit/>
          </a:bodyPr>
          <a:lstStyle/>
          <a:p>
            <a:r>
              <a:rPr lang="tr-TR" sz="3600" dirty="0">
                <a:solidFill>
                  <a:schemeClr val="bg1"/>
                </a:solidFill>
                <a:latin typeface="Agency FB" panose="020B0503020202020204" pitchFamily="34" charset="0"/>
              </a:rPr>
              <a:t>PRODUCTS</a:t>
            </a:r>
          </a:p>
        </p:txBody>
      </p:sp>
      <p:cxnSp>
        <p:nvCxnSpPr>
          <p:cNvPr id="11" name="Straight Connector 10"/>
          <p:cNvCxnSpPr/>
          <p:nvPr userDrawn="1"/>
        </p:nvCxnSpPr>
        <p:spPr>
          <a:xfrm>
            <a:off x="698500" y="9499287"/>
            <a:ext cx="5400000" cy="0"/>
          </a:xfrm>
          <a:prstGeom prst="line">
            <a:avLst/>
          </a:prstGeom>
          <a:ln>
            <a:solidFill>
              <a:srgbClr val="66CCE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523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Date Placeholder 2"/>
          <p:cNvSpPr>
            <a:spLocks noGrp="1"/>
          </p:cNvSpPr>
          <p:nvPr>
            <p:ph type="dt" sz="half" idx="10"/>
          </p:nvPr>
        </p:nvSpPr>
        <p:spPr/>
        <p:txBody>
          <a:bodyPr/>
          <a:lstStyle/>
          <a:p>
            <a:fld id="{371580FD-0942-4C25-8BEE-F125DACC26FA}" type="datetimeFigureOut">
              <a:rPr lang="tr-TR" smtClean="0"/>
              <a:t>27.03.2017</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1BD03F7D-5749-43E4-BF9B-BB9A06ED2325}" type="slidenum">
              <a:rPr lang="tr-TR" smtClean="0"/>
              <a:t>‹#›</a:t>
            </a:fld>
            <a:endParaRPr lang="tr-TR"/>
          </a:p>
        </p:txBody>
      </p:sp>
    </p:spTree>
    <p:extLst>
      <p:ext uri="{BB962C8B-B14F-4D97-AF65-F5344CB8AC3E}">
        <p14:creationId xmlns:p14="http://schemas.microsoft.com/office/powerpoint/2010/main" val="2261402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1580FD-0942-4C25-8BEE-F125DACC26FA}" type="datetimeFigureOut">
              <a:rPr lang="tr-TR" smtClean="0"/>
              <a:t>27.03.2017</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1BD03F7D-5749-43E4-BF9B-BB9A06ED2325}" type="slidenum">
              <a:rPr lang="tr-TR" smtClean="0"/>
              <a:t>‹#›</a:t>
            </a:fld>
            <a:endParaRPr lang="tr-TR"/>
          </a:p>
        </p:txBody>
      </p:sp>
    </p:spTree>
    <p:extLst>
      <p:ext uri="{BB962C8B-B14F-4D97-AF65-F5344CB8AC3E}">
        <p14:creationId xmlns:p14="http://schemas.microsoft.com/office/powerpoint/2010/main" val="1213833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3" cy="2311400"/>
          </a:xfrm>
        </p:spPr>
        <p:txBody>
          <a:bodyPr anchor="b"/>
          <a:lstStyle>
            <a:lvl1pPr>
              <a:defRPr sz="1800"/>
            </a:lvl1pPr>
          </a:lstStyle>
          <a:p>
            <a:r>
              <a:rPr lang="en-US"/>
              <a:t>Click to edit Master title style</a:t>
            </a:r>
            <a:endParaRPr lang="tr-TR"/>
          </a:p>
        </p:txBody>
      </p:sp>
      <p:sp>
        <p:nvSpPr>
          <p:cNvPr id="3" name="Content Placeholder 2"/>
          <p:cNvSpPr>
            <a:spLocks noGrp="1"/>
          </p:cNvSpPr>
          <p:nvPr>
            <p:ph idx="1"/>
          </p:nvPr>
        </p:nvSpPr>
        <p:spPr>
          <a:xfrm>
            <a:off x="2915543" y="1426281"/>
            <a:ext cx="3471863" cy="7039681"/>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Text Placeholder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371580FD-0942-4C25-8BEE-F125DACC26FA}" type="datetimeFigureOut">
              <a:rPr lang="tr-TR" smtClean="0"/>
              <a:t>27.03.2017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BD03F7D-5749-43E4-BF9B-BB9A06ED2325}" type="slidenum">
              <a:rPr lang="tr-TR" smtClean="0"/>
              <a:t>‹#›</a:t>
            </a:fld>
            <a:endParaRPr lang="tr-TR"/>
          </a:p>
        </p:txBody>
      </p:sp>
    </p:spTree>
    <p:extLst>
      <p:ext uri="{BB962C8B-B14F-4D97-AF65-F5344CB8AC3E}">
        <p14:creationId xmlns:p14="http://schemas.microsoft.com/office/powerpoint/2010/main" val="7296616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3" cy="2311400"/>
          </a:xfrm>
        </p:spPr>
        <p:txBody>
          <a:bodyPr anchor="b"/>
          <a:lstStyle>
            <a:lvl1pPr>
              <a:defRPr sz="1800"/>
            </a:lvl1pPr>
          </a:lstStyle>
          <a:p>
            <a:r>
              <a:rPr lang="en-US"/>
              <a:t>Click to edit Master title style</a:t>
            </a:r>
            <a:endParaRPr lang="tr-TR"/>
          </a:p>
        </p:txBody>
      </p:sp>
      <p:sp>
        <p:nvSpPr>
          <p:cNvPr id="3" name="Picture Placeholder 2"/>
          <p:cNvSpPr>
            <a:spLocks noGrp="1"/>
          </p:cNvSpPr>
          <p:nvPr>
            <p:ph type="pic" idx="1"/>
          </p:nvPr>
        </p:nvSpPr>
        <p:spPr>
          <a:xfrm>
            <a:off x="2915543" y="1426281"/>
            <a:ext cx="3471863" cy="7039681"/>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tr-TR"/>
          </a:p>
        </p:txBody>
      </p:sp>
      <p:sp>
        <p:nvSpPr>
          <p:cNvPr id="4" name="Text Placeholder 3"/>
          <p:cNvSpPr>
            <a:spLocks noGrp="1"/>
          </p:cNvSpPr>
          <p:nvPr>
            <p:ph type="body" sz="half" idx="2"/>
          </p:nvPr>
        </p:nvSpPr>
        <p:spPr>
          <a:xfrm>
            <a:off x="472381" y="2971800"/>
            <a:ext cx="2211883" cy="5505627"/>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Edit Master text styles</a:t>
            </a:r>
          </a:p>
        </p:txBody>
      </p:sp>
      <p:sp>
        <p:nvSpPr>
          <p:cNvPr id="5" name="Date Placeholder 4"/>
          <p:cNvSpPr>
            <a:spLocks noGrp="1"/>
          </p:cNvSpPr>
          <p:nvPr>
            <p:ph type="dt" sz="half" idx="10"/>
          </p:nvPr>
        </p:nvSpPr>
        <p:spPr/>
        <p:txBody>
          <a:bodyPr/>
          <a:lstStyle/>
          <a:p>
            <a:fld id="{371580FD-0942-4C25-8BEE-F125DACC26FA}" type="datetimeFigureOut">
              <a:rPr lang="tr-TR" smtClean="0"/>
              <a:t>27.03.2017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BD03F7D-5749-43E4-BF9B-BB9A06ED2325}" type="slidenum">
              <a:rPr lang="tr-TR" smtClean="0"/>
              <a:t>‹#›</a:t>
            </a:fld>
            <a:endParaRPr lang="tr-TR"/>
          </a:p>
        </p:txBody>
      </p:sp>
    </p:spTree>
    <p:extLst>
      <p:ext uri="{BB962C8B-B14F-4D97-AF65-F5344CB8AC3E}">
        <p14:creationId xmlns:p14="http://schemas.microsoft.com/office/powerpoint/2010/main" val="3644001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371580FD-0942-4C25-8BEE-F125DACC26FA}" type="datetimeFigureOut">
              <a:rPr lang="tr-TR" smtClean="0"/>
              <a:t>27.03.2017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BD03F7D-5749-43E4-BF9B-BB9A06ED2325}" type="slidenum">
              <a:rPr lang="tr-TR" smtClean="0"/>
              <a:t>‹#›</a:t>
            </a:fld>
            <a:endParaRPr lang="tr-TR"/>
          </a:p>
        </p:txBody>
      </p:sp>
    </p:spTree>
    <p:extLst>
      <p:ext uri="{BB962C8B-B14F-4D97-AF65-F5344CB8AC3E}">
        <p14:creationId xmlns:p14="http://schemas.microsoft.com/office/powerpoint/2010/main" val="3595989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6" y="527403"/>
            <a:ext cx="1478756" cy="8394877"/>
          </a:xfrm>
        </p:spPr>
        <p:txBody>
          <a:bodyPr vert="eaVert"/>
          <a:lstStyle/>
          <a:p>
            <a:r>
              <a:rPr lang="en-US"/>
              <a:t>Click to edit Master title style</a:t>
            </a:r>
            <a:endParaRPr lang="tr-TR"/>
          </a:p>
        </p:txBody>
      </p:sp>
      <p:sp>
        <p:nvSpPr>
          <p:cNvPr id="3" name="Vertical Text Placeholder 2"/>
          <p:cNvSpPr>
            <a:spLocks noGrp="1"/>
          </p:cNvSpPr>
          <p:nvPr>
            <p:ph type="body" orient="vert" idx="1"/>
          </p:nvPr>
        </p:nvSpPr>
        <p:spPr>
          <a:xfrm>
            <a:off x="471487" y="527403"/>
            <a:ext cx="4350544" cy="839487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371580FD-0942-4C25-8BEE-F125DACC26FA}" type="datetimeFigureOut">
              <a:rPr lang="tr-TR" smtClean="0"/>
              <a:t>27.03.2017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BD03F7D-5749-43E4-BF9B-BB9A06ED2325}" type="slidenum">
              <a:rPr lang="tr-TR" smtClean="0"/>
              <a:t>‹#›</a:t>
            </a:fld>
            <a:endParaRPr lang="tr-TR"/>
          </a:p>
        </p:txBody>
      </p:sp>
    </p:spTree>
    <p:extLst>
      <p:ext uri="{BB962C8B-B14F-4D97-AF65-F5344CB8AC3E}">
        <p14:creationId xmlns:p14="http://schemas.microsoft.com/office/powerpoint/2010/main" val="1684082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621191"/>
            <a:ext cx="5143500" cy="3448756"/>
          </a:xfrm>
        </p:spPr>
        <p:txBody>
          <a:bodyPr anchor="b"/>
          <a:lstStyle>
            <a:lvl1pPr algn="ctr">
              <a:defRPr sz="3375"/>
            </a:lvl1pPr>
          </a:lstStyle>
          <a:p>
            <a:r>
              <a:rPr lang="en-US" dirty="0"/>
              <a:t>Click to edit Master title style</a:t>
            </a:r>
            <a:endParaRPr lang="tr-TR"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tr-TR"/>
          </a:p>
        </p:txBody>
      </p:sp>
      <p:sp>
        <p:nvSpPr>
          <p:cNvPr id="4" name="Date Placeholder 3"/>
          <p:cNvSpPr>
            <a:spLocks noGrp="1"/>
          </p:cNvSpPr>
          <p:nvPr>
            <p:ph type="dt" sz="half" idx="10"/>
          </p:nvPr>
        </p:nvSpPr>
        <p:spPr/>
        <p:txBody>
          <a:bodyPr/>
          <a:lstStyle/>
          <a:p>
            <a:fld id="{371580FD-0942-4C25-8BEE-F125DACC26FA}" type="datetimeFigureOut">
              <a:rPr lang="tr-TR" smtClean="0"/>
              <a:t>27.03.2017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BD03F7D-5749-43E4-BF9B-BB9A06ED2325}" type="slidenum">
              <a:rPr lang="tr-TR" smtClean="0"/>
              <a:t>‹#›</a:t>
            </a:fld>
            <a:endParaRPr lang="tr-TR"/>
          </a:p>
        </p:txBody>
      </p:sp>
      <p:sp>
        <p:nvSpPr>
          <p:cNvPr id="7" name="Rectangle 6"/>
          <p:cNvSpPr/>
          <p:nvPr userDrawn="1"/>
        </p:nvSpPr>
        <p:spPr>
          <a:xfrm>
            <a:off x="0" y="0"/>
            <a:ext cx="6858000" cy="14400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15314536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621191"/>
            <a:ext cx="5143500" cy="3448756"/>
          </a:xfrm>
        </p:spPr>
        <p:txBody>
          <a:bodyPr anchor="b"/>
          <a:lstStyle>
            <a:lvl1pPr algn="ctr">
              <a:defRPr sz="3375"/>
            </a:lvl1pPr>
          </a:lstStyle>
          <a:p>
            <a:r>
              <a:rPr lang="en-US" dirty="0"/>
              <a:t>Click to edit Master title style</a:t>
            </a:r>
            <a:endParaRPr lang="tr-TR"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tr-TR"/>
          </a:p>
        </p:txBody>
      </p:sp>
      <p:sp>
        <p:nvSpPr>
          <p:cNvPr id="4" name="Date Placeholder 3"/>
          <p:cNvSpPr>
            <a:spLocks noGrp="1"/>
          </p:cNvSpPr>
          <p:nvPr>
            <p:ph type="dt" sz="half" idx="10"/>
          </p:nvPr>
        </p:nvSpPr>
        <p:spPr/>
        <p:txBody>
          <a:bodyPr/>
          <a:lstStyle/>
          <a:p>
            <a:fld id="{371580FD-0942-4C25-8BEE-F125DACC26FA}" type="datetimeFigureOut">
              <a:rPr lang="tr-TR" smtClean="0"/>
              <a:t>27.03.2017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BD03F7D-5749-43E4-BF9B-BB9A06ED2325}" type="slidenum">
              <a:rPr lang="tr-TR" smtClean="0"/>
              <a:t>‹#›</a:t>
            </a:fld>
            <a:endParaRPr lang="tr-TR"/>
          </a:p>
        </p:txBody>
      </p:sp>
      <p:sp>
        <p:nvSpPr>
          <p:cNvPr id="7" name="Rectangle 6"/>
          <p:cNvSpPr/>
          <p:nvPr userDrawn="1"/>
        </p:nvSpPr>
        <p:spPr>
          <a:xfrm>
            <a:off x="0" y="0"/>
            <a:ext cx="6858000" cy="1440000"/>
          </a:xfrm>
          <a:prstGeom prst="rect">
            <a:avLst/>
          </a:prstGeom>
          <a:solidFill>
            <a:srgbClr val="537D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28498838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621191"/>
            <a:ext cx="5143500" cy="3448756"/>
          </a:xfrm>
        </p:spPr>
        <p:txBody>
          <a:bodyPr anchor="b"/>
          <a:lstStyle>
            <a:lvl1pPr algn="ctr">
              <a:defRPr sz="3375"/>
            </a:lvl1pPr>
          </a:lstStyle>
          <a:p>
            <a:r>
              <a:rPr lang="en-US" dirty="0"/>
              <a:t>Click to edit Master title style</a:t>
            </a:r>
            <a:endParaRPr lang="tr-TR"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tr-TR"/>
          </a:p>
        </p:txBody>
      </p:sp>
      <p:sp>
        <p:nvSpPr>
          <p:cNvPr id="4" name="Date Placeholder 3"/>
          <p:cNvSpPr>
            <a:spLocks noGrp="1"/>
          </p:cNvSpPr>
          <p:nvPr>
            <p:ph type="dt" sz="half" idx="10"/>
          </p:nvPr>
        </p:nvSpPr>
        <p:spPr/>
        <p:txBody>
          <a:bodyPr/>
          <a:lstStyle/>
          <a:p>
            <a:fld id="{371580FD-0942-4C25-8BEE-F125DACC26FA}" type="datetimeFigureOut">
              <a:rPr lang="tr-TR" smtClean="0"/>
              <a:t>27.03.2017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BD03F7D-5749-43E4-BF9B-BB9A06ED2325}" type="slidenum">
              <a:rPr lang="tr-TR" smtClean="0"/>
              <a:t>‹#›</a:t>
            </a:fld>
            <a:endParaRPr lang="tr-TR"/>
          </a:p>
        </p:txBody>
      </p:sp>
      <p:sp>
        <p:nvSpPr>
          <p:cNvPr id="7" name="Rectangle 6"/>
          <p:cNvSpPr/>
          <p:nvPr userDrawn="1"/>
        </p:nvSpPr>
        <p:spPr>
          <a:xfrm>
            <a:off x="0" y="0"/>
            <a:ext cx="6858000" cy="144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1167739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621191"/>
            <a:ext cx="5143500" cy="3448756"/>
          </a:xfrm>
        </p:spPr>
        <p:txBody>
          <a:bodyPr anchor="b"/>
          <a:lstStyle>
            <a:lvl1pPr algn="ctr">
              <a:defRPr sz="3375"/>
            </a:lvl1pPr>
          </a:lstStyle>
          <a:p>
            <a:r>
              <a:rPr lang="en-US" dirty="0"/>
              <a:t>Click to edit Master title style</a:t>
            </a:r>
            <a:endParaRPr lang="tr-TR"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endParaRPr lang="tr-TR"/>
          </a:p>
        </p:txBody>
      </p:sp>
      <p:sp>
        <p:nvSpPr>
          <p:cNvPr id="4" name="Date Placeholder 3"/>
          <p:cNvSpPr>
            <a:spLocks noGrp="1"/>
          </p:cNvSpPr>
          <p:nvPr>
            <p:ph type="dt" sz="half" idx="10"/>
          </p:nvPr>
        </p:nvSpPr>
        <p:spPr/>
        <p:txBody>
          <a:bodyPr/>
          <a:lstStyle/>
          <a:p>
            <a:fld id="{371580FD-0942-4C25-8BEE-F125DACC26FA}" type="datetimeFigureOut">
              <a:rPr lang="tr-TR" smtClean="0"/>
              <a:t>27.03.2017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BD03F7D-5749-43E4-BF9B-BB9A06ED2325}" type="slidenum">
              <a:rPr lang="tr-TR" smtClean="0"/>
              <a:t>‹#›</a:t>
            </a:fld>
            <a:endParaRPr lang="tr-TR"/>
          </a:p>
        </p:txBody>
      </p:sp>
      <p:sp>
        <p:nvSpPr>
          <p:cNvPr id="7" name="Rectangle 6"/>
          <p:cNvSpPr/>
          <p:nvPr userDrawn="1"/>
        </p:nvSpPr>
        <p:spPr>
          <a:xfrm>
            <a:off x="0" y="0"/>
            <a:ext cx="6858000" cy="1440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351540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10"/>
          </p:nvPr>
        </p:nvSpPr>
        <p:spPr/>
        <p:txBody>
          <a:bodyPr/>
          <a:lstStyle/>
          <a:p>
            <a:fld id="{371580FD-0942-4C25-8BEE-F125DACC26FA}" type="datetimeFigureOut">
              <a:rPr lang="tr-TR" smtClean="0"/>
              <a:t>27.03.2017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BD03F7D-5749-43E4-BF9B-BB9A06ED2325}" type="slidenum">
              <a:rPr lang="tr-TR" smtClean="0"/>
              <a:t>‹#›</a:t>
            </a:fld>
            <a:endParaRPr lang="tr-TR"/>
          </a:p>
        </p:txBody>
      </p:sp>
    </p:spTree>
    <p:extLst>
      <p:ext uri="{BB962C8B-B14F-4D97-AF65-F5344CB8AC3E}">
        <p14:creationId xmlns:p14="http://schemas.microsoft.com/office/powerpoint/2010/main" val="1500956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2"/>
            <a:ext cx="5915025" cy="4120620"/>
          </a:xfrm>
        </p:spPr>
        <p:txBody>
          <a:bodyPr anchor="b"/>
          <a:lstStyle>
            <a:lvl1pPr>
              <a:defRPr sz="3375"/>
            </a:lvl1pPr>
          </a:lstStyle>
          <a:p>
            <a:r>
              <a:rPr lang="en-US"/>
              <a:t>Click to edit Master title style</a:t>
            </a:r>
            <a:endParaRPr lang="tr-TR"/>
          </a:p>
        </p:txBody>
      </p:sp>
      <p:sp>
        <p:nvSpPr>
          <p:cNvPr id="3" name="Text Placeholder 2"/>
          <p:cNvSpPr>
            <a:spLocks noGrp="1"/>
          </p:cNvSpPr>
          <p:nvPr>
            <p:ph type="body" idx="1"/>
          </p:nvPr>
        </p:nvSpPr>
        <p:spPr>
          <a:xfrm>
            <a:off x="467916" y="6629225"/>
            <a:ext cx="5915025" cy="2166937"/>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1580FD-0942-4C25-8BEE-F125DACC26FA}" type="datetimeFigureOut">
              <a:rPr lang="tr-TR" smtClean="0"/>
              <a:t>27.03.2017</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1BD03F7D-5749-43E4-BF9B-BB9A06ED2325}" type="slidenum">
              <a:rPr lang="tr-TR" smtClean="0"/>
              <a:t>‹#›</a:t>
            </a:fld>
            <a:endParaRPr lang="tr-TR"/>
          </a:p>
        </p:txBody>
      </p:sp>
    </p:spTree>
    <p:extLst>
      <p:ext uri="{BB962C8B-B14F-4D97-AF65-F5344CB8AC3E}">
        <p14:creationId xmlns:p14="http://schemas.microsoft.com/office/powerpoint/2010/main" val="2818022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tr-TR"/>
          </a:p>
        </p:txBody>
      </p:sp>
      <p:sp>
        <p:nvSpPr>
          <p:cNvPr id="3" name="Content Placeholder 2"/>
          <p:cNvSpPr>
            <a:spLocks noGrp="1"/>
          </p:cNvSpPr>
          <p:nvPr>
            <p:ph sz="half" idx="1"/>
          </p:nvPr>
        </p:nvSpPr>
        <p:spPr>
          <a:xfrm>
            <a:off x="471488"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Content Placeholder 3"/>
          <p:cNvSpPr>
            <a:spLocks noGrp="1"/>
          </p:cNvSpPr>
          <p:nvPr>
            <p:ph sz="half" idx="2"/>
          </p:nvPr>
        </p:nvSpPr>
        <p:spPr>
          <a:xfrm>
            <a:off x="3471863" y="2637014"/>
            <a:ext cx="2914650" cy="628526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Date Placeholder 4"/>
          <p:cNvSpPr>
            <a:spLocks noGrp="1"/>
          </p:cNvSpPr>
          <p:nvPr>
            <p:ph type="dt" sz="half" idx="10"/>
          </p:nvPr>
        </p:nvSpPr>
        <p:spPr/>
        <p:txBody>
          <a:bodyPr/>
          <a:lstStyle/>
          <a:p>
            <a:fld id="{371580FD-0942-4C25-8BEE-F125DACC26FA}" type="datetimeFigureOut">
              <a:rPr lang="tr-TR" smtClean="0"/>
              <a:t>27.03.2017</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1BD03F7D-5749-43E4-BF9B-BB9A06ED2325}" type="slidenum">
              <a:rPr lang="tr-TR" smtClean="0"/>
              <a:t>‹#›</a:t>
            </a:fld>
            <a:endParaRPr lang="tr-TR"/>
          </a:p>
        </p:txBody>
      </p:sp>
    </p:spTree>
    <p:extLst>
      <p:ext uri="{BB962C8B-B14F-4D97-AF65-F5344CB8AC3E}">
        <p14:creationId xmlns:p14="http://schemas.microsoft.com/office/powerpoint/2010/main" val="2798866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4"/>
            <a:ext cx="5915025" cy="1914702"/>
          </a:xfrm>
        </p:spPr>
        <p:txBody>
          <a:bodyPr/>
          <a:lstStyle/>
          <a:p>
            <a:r>
              <a:rPr lang="en-US"/>
              <a:t>Click to edit Master title style</a:t>
            </a:r>
            <a:endParaRPr lang="tr-TR"/>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4" name="Content Placeholder 3"/>
          <p:cNvSpPr>
            <a:spLocks noGrp="1"/>
          </p:cNvSpPr>
          <p:nvPr>
            <p:ph sz="half" idx="2"/>
          </p:nvPr>
        </p:nvSpPr>
        <p:spPr>
          <a:xfrm>
            <a:off x="472381" y="3618442"/>
            <a:ext cx="2901255"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Edit Master text styles</a:t>
            </a:r>
          </a:p>
        </p:txBody>
      </p:sp>
      <p:sp>
        <p:nvSpPr>
          <p:cNvPr id="6" name="Content Placeholder 5"/>
          <p:cNvSpPr>
            <a:spLocks noGrp="1"/>
          </p:cNvSpPr>
          <p:nvPr>
            <p:ph sz="quarter" idx="4"/>
          </p:nvPr>
        </p:nvSpPr>
        <p:spPr>
          <a:xfrm>
            <a:off x="3471863" y="3618442"/>
            <a:ext cx="2915543" cy="532218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7" name="Date Placeholder 6"/>
          <p:cNvSpPr>
            <a:spLocks noGrp="1"/>
          </p:cNvSpPr>
          <p:nvPr>
            <p:ph type="dt" sz="half" idx="10"/>
          </p:nvPr>
        </p:nvSpPr>
        <p:spPr/>
        <p:txBody>
          <a:bodyPr/>
          <a:lstStyle/>
          <a:p>
            <a:fld id="{371580FD-0942-4C25-8BEE-F125DACC26FA}" type="datetimeFigureOut">
              <a:rPr lang="tr-TR" smtClean="0"/>
              <a:t>27.03.2017</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1BD03F7D-5749-43E4-BF9B-BB9A06ED2325}" type="slidenum">
              <a:rPr lang="tr-TR" smtClean="0"/>
              <a:t>‹#›</a:t>
            </a:fld>
            <a:endParaRPr lang="tr-TR"/>
          </a:p>
        </p:txBody>
      </p:sp>
    </p:spTree>
    <p:extLst>
      <p:ext uri="{BB962C8B-B14F-4D97-AF65-F5344CB8AC3E}">
        <p14:creationId xmlns:p14="http://schemas.microsoft.com/office/powerpoint/2010/main" val="2868573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4"/>
            <a:ext cx="5915025" cy="1914702"/>
          </a:xfrm>
          <a:prstGeom prst="rect">
            <a:avLst/>
          </a:prstGeom>
        </p:spPr>
        <p:txBody>
          <a:bodyPr vert="horz" lIns="91440" tIns="45720" rIns="91440" bIns="45720" rtlCol="0" anchor="ctr">
            <a:normAutofit/>
          </a:bodyPr>
          <a:lstStyle/>
          <a:p>
            <a:r>
              <a:rPr lang="en-US"/>
              <a:t>Click to edit Master title style</a:t>
            </a:r>
            <a:endParaRPr lang="tr-TR"/>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tr-TR"/>
          </a:p>
        </p:txBody>
      </p:sp>
      <p:sp>
        <p:nvSpPr>
          <p:cNvPr id="4" name="Date Placeholder 3"/>
          <p:cNvSpPr>
            <a:spLocks noGrp="1"/>
          </p:cNvSpPr>
          <p:nvPr>
            <p:ph type="dt" sz="half" idx="2"/>
          </p:nvPr>
        </p:nvSpPr>
        <p:spPr>
          <a:xfrm>
            <a:off x="471488" y="9181395"/>
            <a:ext cx="1543050" cy="527403"/>
          </a:xfrm>
          <a:prstGeom prst="rect">
            <a:avLst/>
          </a:prstGeom>
        </p:spPr>
        <p:txBody>
          <a:bodyPr vert="horz" lIns="91440" tIns="45720" rIns="91440" bIns="45720" rtlCol="0" anchor="ctr"/>
          <a:lstStyle>
            <a:lvl1pPr algn="l">
              <a:defRPr sz="675">
                <a:solidFill>
                  <a:schemeClr val="tx1">
                    <a:tint val="75000"/>
                  </a:schemeClr>
                </a:solidFill>
              </a:defRPr>
            </a:lvl1pPr>
          </a:lstStyle>
          <a:p>
            <a:fld id="{371580FD-0942-4C25-8BEE-F125DACC26FA}" type="datetimeFigureOut">
              <a:rPr lang="tr-TR" smtClean="0"/>
              <a:t>27.03.2017</a:t>
            </a:fld>
            <a:endParaRPr lang="tr-TR"/>
          </a:p>
        </p:txBody>
      </p:sp>
      <p:sp>
        <p:nvSpPr>
          <p:cNvPr id="5" name="Footer Placeholder 4"/>
          <p:cNvSpPr>
            <a:spLocks noGrp="1"/>
          </p:cNvSpPr>
          <p:nvPr>
            <p:ph type="ftr" sz="quarter" idx="3"/>
          </p:nvPr>
        </p:nvSpPr>
        <p:spPr>
          <a:xfrm>
            <a:off x="2271713" y="9181395"/>
            <a:ext cx="2314575" cy="527403"/>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4843463" y="9181395"/>
            <a:ext cx="1543050" cy="527403"/>
          </a:xfrm>
          <a:prstGeom prst="rect">
            <a:avLst/>
          </a:prstGeom>
        </p:spPr>
        <p:txBody>
          <a:bodyPr vert="horz" lIns="91440" tIns="45720" rIns="91440" bIns="45720" rtlCol="0" anchor="ctr"/>
          <a:lstStyle>
            <a:lvl1pPr algn="r">
              <a:defRPr sz="675">
                <a:solidFill>
                  <a:schemeClr val="tx1">
                    <a:tint val="75000"/>
                  </a:schemeClr>
                </a:solidFill>
              </a:defRPr>
            </a:lvl1pPr>
          </a:lstStyle>
          <a:p>
            <a:fld id="{1BD03F7D-5749-43E4-BF9B-BB9A06ED2325}" type="slidenum">
              <a:rPr lang="tr-TR" smtClean="0"/>
              <a:t>‹#›</a:t>
            </a:fld>
            <a:endParaRPr lang="tr-TR"/>
          </a:p>
        </p:txBody>
      </p:sp>
    </p:spTree>
    <p:extLst>
      <p:ext uri="{BB962C8B-B14F-4D97-AF65-F5344CB8AC3E}">
        <p14:creationId xmlns:p14="http://schemas.microsoft.com/office/powerpoint/2010/main" val="279521396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tr-TR"/>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41.jp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jp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10.wdp"/><Relationship Id="rId2" Type="http://schemas.openxmlformats.org/officeDocument/2006/relationships/image" Target="../media/image43.jpg"/><Relationship Id="rId1" Type="http://schemas.openxmlformats.org/officeDocument/2006/relationships/slideLayout" Target="../slideLayouts/slideLayout11.xml"/><Relationship Id="rId6" Type="http://schemas.openxmlformats.org/officeDocument/2006/relationships/image" Target="../media/image46.png"/><Relationship Id="rId5" Type="http://schemas.microsoft.com/office/2007/relationships/hdphoto" Target="../media/hdphoto9.wdp"/><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1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1.png"/><Relationship Id="rId1" Type="http://schemas.openxmlformats.org/officeDocument/2006/relationships/slideLayout" Target="../slideLayouts/slideLayout1.xml"/><Relationship Id="rId6" Type="http://schemas.microsoft.com/office/2007/relationships/hdphoto" Target="../media/hdphoto13.wdp"/><Relationship Id="rId5" Type="http://schemas.openxmlformats.org/officeDocument/2006/relationships/image" Target="../media/image53.png"/><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11.xml"/><Relationship Id="rId4" Type="http://schemas.microsoft.com/office/2007/relationships/hdphoto" Target="../media/hdphoto15.wdp"/></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5.xml"/><Relationship Id="rId6" Type="http://schemas.openxmlformats.org/officeDocument/2006/relationships/image" Target="../media/image68.jpg"/><Relationship Id="rId5" Type="http://schemas.openxmlformats.org/officeDocument/2006/relationships/image" Target="../media/image67.png"/><Relationship Id="rId4" Type="http://schemas.openxmlformats.org/officeDocument/2006/relationships/image" Target="../media/image66.jp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g"/><Relationship Id="rId1" Type="http://schemas.openxmlformats.org/officeDocument/2006/relationships/slideLayout" Target="../slideLayouts/slideLayout11.xml"/><Relationship Id="rId4" Type="http://schemas.microsoft.com/office/2007/relationships/hdphoto" Target="../media/hdphoto16.wdp"/></Relationships>
</file>

<file path=ppt/slides/_rels/slide2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11.xml"/><Relationship Id="rId5" Type="http://schemas.openxmlformats.org/officeDocument/2006/relationships/image" Target="../media/image73.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4.jpg"/><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5.jpe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2.wdp"/><Relationship Id="rId7"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8.jpeg"/><Relationship Id="rId2" Type="http://schemas.openxmlformats.org/officeDocument/2006/relationships/image" Target="../media/image14.jpg"/><Relationship Id="rId1" Type="http://schemas.openxmlformats.org/officeDocument/2006/relationships/slideLayout" Target="../slideLayouts/slideLayout11.xml"/><Relationship Id="rId6" Type="http://schemas.openxmlformats.org/officeDocument/2006/relationships/image" Target="../media/image17.jpeg"/><Relationship Id="rId5" Type="http://schemas.openxmlformats.org/officeDocument/2006/relationships/image" Target="../media/image16.jpe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11.xml"/><Relationship Id="rId5" Type="http://schemas.microsoft.com/office/2007/relationships/hdphoto" Target="../media/hdphoto6.wdp"/><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jpg"/><Relationship Id="rId7" Type="http://schemas.openxmlformats.org/officeDocument/2006/relationships/image" Target="../media/image28.JP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7.png"/><Relationship Id="rId5" Type="http://schemas.microsoft.com/office/2007/relationships/hdphoto" Target="../media/hdphoto7.wdp"/><Relationship Id="rId4" Type="http://schemas.openxmlformats.org/officeDocument/2006/relationships/image" Target="../media/image26.png"/><Relationship Id="rId9"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A257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rot="5400000">
            <a:off x="-1489511" y="1489508"/>
            <a:ext cx="9837019" cy="6858001"/>
          </a:xfrm>
          <a:prstGeom prst="rect">
            <a:avLst/>
          </a:prstGeom>
        </p:spPr>
      </p:pic>
      <p:sp>
        <p:nvSpPr>
          <p:cNvPr id="24" name="Rectangle 23"/>
          <p:cNvSpPr/>
          <p:nvPr/>
        </p:nvSpPr>
        <p:spPr>
          <a:xfrm>
            <a:off x="0" y="2880000"/>
            <a:ext cx="6858000" cy="4836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TextBox 3"/>
          <p:cNvSpPr txBox="1"/>
          <p:nvPr/>
        </p:nvSpPr>
        <p:spPr>
          <a:xfrm>
            <a:off x="1106418" y="1858388"/>
            <a:ext cx="4933915" cy="707886"/>
          </a:xfrm>
          <a:prstGeom prst="rect">
            <a:avLst/>
          </a:prstGeom>
          <a:noFill/>
        </p:spPr>
        <p:txBody>
          <a:bodyPr wrap="none" rtlCol="0">
            <a:spAutoFit/>
          </a:bodyPr>
          <a:lstStyle/>
          <a:p>
            <a:r>
              <a:rPr lang="tr-TR" sz="4000" dirty="0">
                <a:solidFill>
                  <a:schemeClr val="bg1"/>
                </a:solidFill>
                <a:latin typeface="Print Clearly" panose="00000400000000000000" pitchFamily="2" charset="0"/>
              </a:rPr>
              <a:t>SVS SATELLITE SYSTEMS</a:t>
            </a:r>
          </a:p>
        </p:txBody>
      </p:sp>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9454" y="7087309"/>
            <a:ext cx="719401" cy="540000"/>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4878" t="16569" r="4878" b="3508"/>
          <a:stretch/>
        </p:blipFill>
        <p:spPr>
          <a:xfrm>
            <a:off x="0" y="2983829"/>
            <a:ext cx="6858000" cy="3946359"/>
          </a:xfrm>
          <a:prstGeom prst="rect">
            <a:avLst/>
          </a:prstGeom>
        </p:spPr>
      </p:pic>
    </p:spTree>
    <p:extLst>
      <p:ext uri="{BB962C8B-B14F-4D97-AF65-F5344CB8AC3E}">
        <p14:creationId xmlns:p14="http://schemas.microsoft.com/office/powerpoint/2010/main" val="4032824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9" name="Rectangle 28"/>
          <p:cNvSpPr/>
          <p:nvPr/>
        </p:nvSpPr>
        <p:spPr>
          <a:xfrm>
            <a:off x="2464677" y="7568006"/>
            <a:ext cx="1913021" cy="1015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Rectangle 25"/>
          <p:cNvSpPr/>
          <p:nvPr/>
        </p:nvSpPr>
        <p:spPr>
          <a:xfrm>
            <a:off x="473818" y="3734499"/>
            <a:ext cx="5875454" cy="485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Agency FB" panose="020B0503020202020204" pitchFamily="34" charset="0"/>
              </a:rPr>
              <a:t>PARTNERSHIPS</a:t>
            </a:r>
            <a:endParaRPr lang="tr-TR" dirty="0"/>
          </a:p>
        </p:txBody>
      </p:sp>
      <p:sp>
        <p:nvSpPr>
          <p:cNvPr id="20" name="Rectangle 19"/>
          <p:cNvSpPr/>
          <p:nvPr/>
        </p:nvSpPr>
        <p:spPr>
          <a:xfrm>
            <a:off x="4436251" y="5378135"/>
            <a:ext cx="1913021" cy="1015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1" name="Rectangle 20"/>
          <p:cNvSpPr/>
          <p:nvPr/>
        </p:nvSpPr>
        <p:spPr>
          <a:xfrm>
            <a:off x="2454585" y="5378135"/>
            <a:ext cx="1913021" cy="1015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2" name="Rectangle 21"/>
          <p:cNvSpPr/>
          <p:nvPr/>
        </p:nvSpPr>
        <p:spPr>
          <a:xfrm>
            <a:off x="473817" y="5380570"/>
            <a:ext cx="1913021" cy="1015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3" name="Rectangle 22"/>
          <p:cNvSpPr/>
          <p:nvPr/>
        </p:nvSpPr>
        <p:spPr>
          <a:xfrm>
            <a:off x="4436251" y="6475370"/>
            <a:ext cx="1913021" cy="1015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4" name="Rectangle 23"/>
          <p:cNvSpPr/>
          <p:nvPr/>
        </p:nvSpPr>
        <p:spPr>
          <a:xfrm>
            <a:off x="2454585" y="6475370"/>
            <a:ext cx="1913021" cy="1015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 name="Rectangle 24"/>
          <p:cNvSpPr/>
          <p:nvPr/>
        </p:nvSpPr>
        <p:spPr>
          <a:xfrm>
            <a:off x="473817" y="6477805"/>
            <a:ext cx="1913021" cy="1015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9" name="Rectangle 18"/>
          <p:cNvSpPr/>
          <p:nvPr/>
        </p:nvSpPr>
        <p:spPr>
          <a:xfrm>
            <a:off x="4436251" y="4291207"/>
            <a:ext cx="1913021" cy="1015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8" name="Rectangle 17"/>
          <p:cNvSpPr/>
          <p:nvPr/>
        </p:nvSpPr>
        <p:spPr>
          <a:xfrm>
            <a:off x="2454585" y="4291207"/>
            <a:ext cx="1913021" cy="1015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 name="Rectangle 2"/>
          <p:cNvSpPr/>
          <p:nvPr/>
        </p:nvSpPr>
        <p:spPr>
          <a:xfrm>
            <a:off x="473817" y="4293642"/>
            <a:ext cx="1913021" cy="1015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p:cNvSpPr txBox="1"/>
          <p:nvPr/>
        </p:nvSpPr>
        <p:spPr>
          <a:xfrm>
            <a:off x="720000" y="720000"/>
            <a:ext cx="1074333" cy="646331"/>
          </a:xfrm>
          <a:prstGeom prst="rect">
            <a:avLst/>
          </a:prstGeom>
          <a:noFill/>
        </p:spPr>
        <p:txBody>
          <a:bodyPr wrap="none" rtlCol="0">
            <a:spAutoFit/>
          </a:bodyPr>
          <a:lstStyle/>
          <a:p>
            <a:r>
              <a:rPr lang="tr-TR" sz="3600" dirty="0">
                <a:solidFill>
                  <a:schemeClr val="bg1"/>
                </a:solidFill>
                <a:latin typeface="Agency FB" panose="020B0503020202020204" pitchFamily="34" charset="0"/>
              </a:rPr>
              <a:t>SALES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5293" y="7791401"/>
            <a:ext cx="1440000" cy="53724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1127" y="6803726"/>
            <a:ext cx="1440000" cy="34920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0912" t="1212" r="5647" b="-11161"/>
          <a:stretch/>
        </p:blipFill>
        <p:spPr>
          <a:xfrm>
            <a:off x="4775938" y="4546558"/>
            <a:ext cx="1370520" cy="54437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9544" y="5494245"/>
            <a:ext cx="504000" cy="734240"/>
          </a:xfrm>
          <a:prstGeom prst="rect">
            <a:avLst/>
          </a:prstGeom>
        </p:spPr>
      </p:pic>
      <p:sp>
        <p:nvSpPr>
          <p:cNvPr id="11" name="TextBox 10"/>
          <p:cNvSpPr txBox="1"/>
          <p:nvPr/>
        </p:nvSpPr>
        <p:spPr>
          <a:xfrm>
            <a:off x="4935795" y="1713849"/>
            <a:ext cx="1350050" cy="646331"/>
          </a:xfrm>
          <a:prstGeom prst="rect">
            <a:avLst/>
          </a:prstGeom>
          <a:noFill/>
        </p:spPr>
        <p:txBody>
          <a:bodyPr wrap="none" rtlCol="0">
            <a:spAutoFit/>
          </a:bodyPr>
          <a:lstStyle/>
          <a:p>
            <a:r>
              <a:rPr lang="tr-TR" sz="1200" i="1" dirty="0">
                <a:latin typeface="Arial Narrow" panose="020B0606020202030204" pitchFamily="34" charset="0"/>
              </a:rPr>
              <a:t>Quick Support</a:t>
            </a:r>
          </a:p>
          <a:p>
            <a:r>
              <a:rPr lang="tr-TR" sz="1200" i="1" dirty="0">
                <a:latin typeface="Arial Narrow" panose="020B0606020202030204" pitchFamily="34" charset="0"/>
              </a:rPr>
              <a:t>High Discount Rates</a:t>
            </a:r>
          </a:p>
          <a:p>
            <a:r>
              <a:rPr lang="tr-TR" sz="1200" i="1" dirty="0">
                <a:latin typeface="Arial Narrow" panose="020B0606020202030204" pitchFamily="34" charset="0"/>
              </a:rPr>
              <a:t>Product Consultancy</a:t>
            </a:r>
          </a:p>
        </p:txBody>
      </p:sp>
      <p:sp>
        <p:nvSpPr>
          <p:cNvPr id="12" name="TextBox 11"/>
          <p:cNvSpPr txBox="1"/>
          <p:nvPr/>
        </p:nvSpPr>
        <p:spPr>
          <a:xfrm>
            <a:off x="720000" y="360000"/>
            <a:ext cx="4296369" cy="307777"/>
          </a:xfrm>
          <a:prstGeom prst="rect">
            <a:avLst/>
          </a:prstGeom>
          <a:noFill/>
        </p:spPr>
        <p:txBody>
          <a:bodyPr wrap="none" rtlCol="0">
            <a:spAutoFit/>
          </a:bodyPr>
          <a:lstStyle>
            <a:defPPr>
              <a:defRPr lang="tr-TR"/>
            </a:defPPr>
            <a:lvl1pPr>
              <a:defRPr sz="1400">
                <a:solidFill>
                  <a:schemeClr val="accent1">
                    <a:lumMod val="20000"/>
                    <a:lumOff val="80000"/>
                  </a:schemeClr>
                </a:solidFill>
                <a:latin typeface="Century Gothic" panose="020B0502020202020204" pitchFamily="34" charset="0"/>
              </a:defRPr>
            </a:lvl1pPr>
          </a:lstStyle>
          <a:p>
            <a:r>
              <a:rPr lang="tr-TR" dirty="0"/>
              <a:t>Don’t Struggle With Choosing The Right Product</a:t>
            </a:r>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1095" y="4365266"/>
            <a:ext cx="1440000" cy="758401"/>
          </a:xfrm>
          <a:prstGeom prst="rect">
            <a:avLst/>
          </a:prstGeom>
        </p:spPr>
      </p:pic>
      <p:pic>
        <p:nvPicPr>
          <p:cNvPr id="14" name="Picture 13"/>
          <p:cNvPicPr>
            <a:picLocks noChangeAspect="1"/>
          </p:cNvPicPr>
          <p:nvPr/>
        </p:nvPicPr>
        <p:blipFill rotWithShape="1">
          <a:blip r:embed="rId7">
            <a:extLst>
              <a:ext uri="{28A0092B-C50C-407E-A947-70E740481C1C}">
                <a14:useLocalDpi xmlns:a14="http://schemas.microsoft.com/office/drawing/2010/main" val="0"/>
              </a:ext>
            </a:extLst>
          </a:blip>
          <a:srcRect b="76557"/>
          <a:stretch/>
        </p:blipFill>
        <p:spPr>
          <a:xfrm>
            <a:off x="4750744" y="5686340"/>
            <a:ext cx="1284034" cy="398700"/>
          </a:xfrm>
          <a:prstGeom prst="rect">
            <a:avLst/>
          </a:prstGeom>
        </p:spPr>
      </p:pic>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8106" y="6567204"/>
            <a:ext cx="1504441" cy="735180"/>
          </a:xfrm>
          <a:prstGeom prst="rect">
            <a:avLst/>
          </a:prstGeom>
        </p:spPr>
      </p:pic>
      <p:sp>
        <p:nvSpPr>
          <p:cNvPr id="17" name="TextBox 16"/>
          <p:cNvSpPr txBox="1"/>
          <p:nvPr/>
        </p:nvSpPr>
        <p:spPr>
          <a:xfrm>
            <a:off x="4273735" y="3759663"/>
            <a:ext cx="184731" cy="461665"/>
          </a:xfrm>
          <a:prstGeom prst="rect">
            <a:avLst/>
          </a:prstGeom>
          <a:noFill/>
        </p:spPr>
        <p:txBody>
          <a:bodyPr wrap="none" rtlCol="0">
            <a:spAutoFit/>
          </a:bodyPr>
          <a:lstStyle/>
          <a:p>
            <a:endParaRPr lang="tr-TR" sz="2400" dirty="0">
              <a:latin typeface="Agency FB" panose="020B0503020202020204" pitchFamily="34" charset="0"/>
            </a:endParaRPr>
          </a:p>
        </p:txBody>
      </p:sp>
      <p:sp>
        <p:nvSpPr>
          <p:cNvPr id="27" name="Rectangle 26"/>
          <p:cNvSpPr/>
          <p:nvPr/>
        </p:nvSpPr>
        <p:spPr>
          <a:xfrm>
            <a:off x="483910" y="8660642"/>
            <a:ext cx="5875454" cy="4857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Agency FB" panose="020B0503020202020204" pitchFamily="34" charset="0"/>
              </a:rPr>
              <a:t>SVS SATELLITE SYSTEM PRODUCTS</a:t>
            </a:r>
            <a:endParaRPr lang="tr-TR" dirty="0"/>
          </a:p>
        </p:txBody>
      </p:sp>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192" y="2252400"/>
            <a:ext cx="6077806" cy="1688279"/>
          </a:xfrm>
          <a:prstGeom prst="rect">
            <a:avLst/>
          </a:prstGeom>
        </p:spPr>
      </p:pic>
      <p:pic>
        <p:nvPicPr>
          <p:cNvPr id="4" name="Picture 3"/>
          <p:cNvPicPr>
            <a:picLocks noChangeAspect="1"/>
          </p:cNvPicPr>
          <p:nvPr/>
        </p:nvPicPr>
        <p:blipFill>
          <a:blip r:embed="rId10">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049994" y="6615810"/>
            <a:ext cx="683594" cy="734230"/>
          </a:xfrm>
          <a:prstGeom prst="rect">
            <a:avLst/>
          </a:prstGeom>
        </p:spPr>
      </p:pic>
      <p:sp>
        <p:nvSpPr>
          <p:cNvPr id="28" name="Rectangle 27"/>
          <p:cNvSpPr/>
          <p:nvPr/>
        </p:nvSpPr>
        <p:spPr>
          <a:xfrm>
            <a:off x="4446343" y="7568006"/>
            <a:ext cx="1913021" cy="1015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0" name="Rectangle 29"/>
          <p:cNvSpPr/>
          <p:nvPr/>
        </p:nvSpPr>
        <p:spPr>
          <a:xfrm>
            <a:off x="483909" y="7570441"/>
            <a:ext cx="1913021" cy="1015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50744" y="7847533"/>
            <a:ext cx="1284034" cy="284448"/>
          </a:xfrm>
          <a:prstGeom prst="rect">
            <a:avLst/>
          </a:prstGeom>
        </p:spPr>
      </p:pic>
      <p:pic>
        <p:nvPicPr>
          <p:cNvPr id="31" name="Picture 3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0222" y="5466316"/>
            <a:ext cx="1660208" cy="862031"/>
          </a:xfrm>
          <a:prstGeom prst="rect">
            <a:avLst/>
          </a:prstGeom>
        </p:spPr>
      </p:pic>
      <p:pic>
        <p:nvPicPr>
          <p:cNvPr id="32" name="Picture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9093" y="4506874"/>
            <a:ext cx="1142652" cy="651312"/>
          </a:xfrm>
          <a:prstGeom prst="rect">
            <a:avLst/>
          </a:prstGeom>
        </p:spPr>
      </p:pic>
      <p:pic>
        <p:nvPicPr>
          <p:cNvPr id="16" name="Picture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3160" y="7781803"/>
            <a:ext cx="1874331" cy="669404"/>
          </a:xfrm>
          <a:prstGeom prst="rect">
            <a:avLst/>
          </a:prstGeom>
        </p:spPr>
      </p:pic>
    </p:spTree>
    <p:extLst>
      <p:ext uri="{BB962C8B-B14F-4D97-AF65-F5344CB8AC3E}">
        <p14:creationId xmlns:p14="http://schemas.microsoft.com/office/powerpoint/2010/main" val="1992958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5585000"/>
            <a:ext cx="4148327" cy="27855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327" t="16916" r="5537" b="9729"/>
          <a:stretch/>
        </p:blipFill>
        <p:spPr>
          <a:xfrm>
            <a:off x="-5873036" y="4877617"/>
            <a:ext cx="4499451" cy="4085486"/>
          </a:xfrm>
          <a:prstGeom prst="rect">
            <a:avLst/>
          </a:prstGeom>
        </p:spPr>
      </p:pic>
      <p:sp>
        <p:nvSpPr>
          <p:cNvPr id="5" name="Rectangle 4"/>
          <p:cNvSpPr/>
          <p:nvPr/>
        </p:nvSpPr>
        <p:spPr>
          <a:xfrm>
            <a:off x="0" y="4757584"/>
            <a:ext cx="6858000" cy="82741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000" dirty="0">
                <a:solidFill>
                  <a:schemeClr val="tx1"/>
                </a:solidFill>
                <a:latin typeface="Agency FB" panose="020B0503020202020204" pitchFamily="34" charset="0"/>
              </a:rPr>
              <a:t>SVS SATELLITE SYSTEM PRODUCTS</a:t>
            </a:r>
            <a:endParaRPr lang="tr-TR" sz="2000" dirty="0"/>
          </a:p>
        </p:txBody>
      </p:sp>
      <p:sp>
        <p:nvSpPr>
          <p:cNvPr id="7" name="TextBox 6"/>
          <p:cNvSpPr txBox="1"/>
          <p:nvPr/>
        </p:nvSpPr>
        <p:spPr>
          <a:xfrm>
            <a:off x="3990723" y="5808280"/>
            <a:ext cx="2375971" cy="2308324"/>
          </a:xfrm>
          <a:prstGeom prst="rect">
            <a:avLst/>
          </a:prstGeom>
          <a:noFill/>
        </p:spPr>
        <p:txBody>
          <a:bodyPr wrap="none" rtlCol="0">
            <a:spAutoFit/>
          </a:bodyPr>
          <a:lstStyle/>
          <a:p>
            <a:pPr marL="342900" indent="-342900">
              <a:buFont typeface="Wingdings" panose="05000000000000000000" pitchFamily="2" charset="2"/>
              <a:buChar char="§"/>
            </a:pPr>
            <a:r>
              <a:rPr lang="tr-TR" dirty="0">
                <a:solidFill>
                  <a:schemeClr val="tx1">
                    <a:lumMod val="85000"/>
                    <a:lumOff val="15000"/>
                  </a:schemeClr>
                </a:solidFill>
                <a:latin typeface="Agency FB" panose="020B0503020202020204" pitchFamily="34" charset="0"/>
              </a:rPr>
              <a:t>Driveaway Antennas</a:t>
            </a:r>
          </a:p>
          <a:p>
            <a:pPr marL="342900" indent="-342900">
              <a:buFont typeface="Wingdings" panose="05000000000000000000" pitchFamily="2" charset="2"/>
              <a:buChar char="§"/>
            </a:pPr>
            <a:r>
              <a:rPr lang="tr-TR" dirty="0">
                <a:solidFill>
                  <a:schemeClr val="tx1">
                    <a:lumMod val="85000"/>
                    <a:lumOff val="15000"/>
                  </a:schemeClr>
                </a:solidFill>
                <a:latin typeface="Agency FB" panose="020B0503020202020204" pitchFamily="34" charset="0"/>
              </a:rPr>
              <a:t>Fixed Motorized Antennas</a:t>
            </a:r>
          </a:p>
          <a:p>
            <a:pPr marL="342900" indent="-342900">
              <a:buFont typeface="Wingdings" panose="05000000000000000000" pitchFamily="2" charset="2"/>
              <a:buChar char="§"/>
            </a:pPr>
            <a:r>
              <a:rPr lang="tr-TR" dirty="0">
                <a:solidFill>
                  <a:schemeClr val="tx1">
                    <a:lumMod val="85000"/>
                    <a:lumOff val="15000"/>
                  </a:schemeClr>
                </a:solidFill>
                <a:latin typeface="Agency FB" panose="020B0503020202020204" pitchFamily="34" charset="0"/>
              </a:rPr>
              <a:t>Flyaway Antennas</a:t>
            </a:r>
          </a:p>
          <a:p>
            <a:pPr marL="342900" indent="-342900">
              <a:buFont typeface="Wingdings" panose="05000000000000000000" pitchFamily="2" charset="2"/>
              <a:buChar char="§"/>
            </a:pPr>
            <a:r>
              <a:rPr lang="tr-TR" dirty="0">
                <a:solidFill>
                  <a:schemeClr val="tx1">
                    <a:lumMod val="85000"/>
                    <a:lumOff val="15000"/>
                  </a:schemeClr>
                </a:solidFill>
                <a:latin typeface="Agency FB" panose="020B0503020202020204" pitchFamily="34" charset="0"/>
              </a:rPr>
              <a:t>Antenna Controller</a:t>
            </a:r>
          </a:p>
          <a:p>
            <a:pPr marL="342900" indent="-342900">
              <a:buFont typeface="Wingdings" panose="05000000000000000000" pitchFamily="2" charset="2"/>
              <a:buChar char="§"/>
            </a:pPr>
            <a:r>
              <a:rPr lang="tr-TR" dirty="0">
                <a:solidFill>
                  <a:schemeClr val="tx1">
                    <a:lumMod val="85000"/>
                    <a:lumOff val="15000"/>
                  </a:schemeClr>
                </a:solidFill>
                <a:latin typeface="Agency FB" panose="020B0503020202020204" pitchFamily="34" charset="0"/>
              </a:rPr>
              <a:t>HPA Controller</a:t>
            </a:r>
          </a:p>
          <a:p>
            <a:pPr marL="342900" indent="-342900">
              <a:buFont typeface="Wingdings" panose="05000000000000000000" pitchFamily="2" charset="2"/>
              <a:buChar char="§"/>
            </a:pPr>
            <a:r>
              <a:rPr lang="tr-TR" dirty="0">
                <a:solidFill>
                  <a:schemeClr val="tx1">
                    <a:lumMod val="85000"/>
                    <a:lumOff val="15000"/>
                  </a:schemeClr>
                </a:solidFill>
                <a:latin typeface="Agency FB" panose="020B0503020202020204" pitchFamily="34" charset="0"/>
              </a:rPr>
              <a:t>Redundancy Controller</a:t>
            </a:r>
          </a:p>
          <a:p>
            <a:pPr marL="342900" indent="-342900">
              <a:buFont typeface="Wingdings" panose="05000000000000000000" pitchFamily="2" charset="2"/>
              <a:buChar char="§"/>
            </a:pPr>
            <a:r>
              <a:rPr lang="tr-TR" dirty="0">
                <a:solidFill>
                  <a:schemeClr val="tx1">
                    <a:lumMod val="85000"/>
                    <a:lumOff val="15000"/>
                  </a:schemeClr>
                </a:solidFill>
                <a:latin typeface="Agency FB" panose="020B0503020202020204" pitchFamily="34" charset="0"/>
              </a:rPr>
              <a:t>Uplink Power Controller</a:t>
            </a:r>
          </a:p>
          <a:p>
            <a:pPr marL="342900" indent="-342900">
              <a:buFont typeface="Wingdings" panose="05000000000000000000" pitchFamily="2" charset="2"/>
              <a:buChar char="§"/>
            </a:pPr>
            <a:r>
              <a:rPr lang="tr-TR" dirty="0">
                <a:solidFill>
                  <a:schemeClr val="tx1">
                    <a:lumMod val="85000"/>
                    <a:lumOff val="15000"/>
                  </a:schemeClr>
                </a:solidFill>
                <a:latin typeface="Agency FB" panose="020B0503020202020204" pitchFamily="34" charset="0"/>
              </a:rPr>
              <a:t>Positioner</a:t>
            </a:r>
          </a:p>
        </p:txBody>
      </p:sp>
      <p:pic>
        <p:nvPicPr>
          <p:cNvPr id="8" name="Picture 4" descr="J:\MyCameras\Pictures NikonD5000\2012\Antenler\May10-KaBandAnten\DSC_0255.JPG"/>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4323"/>
          <a:stretch/>
        </p:blipFill>
        <p:spPr bwMode="auto">
          <a:xfrm>
            <a:off x="0" y="0"/>
            <a:ext cx="6858000" cy="475758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8370568"/>
            <a:ext cx="6858000" cy="153543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2000" dirty="0"/>
          </a:p>
        </p:txBody>
      </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074163" y="8494425"/>
            <a:ext cx="2899611" cy="1020743"/>
          </a:xfrm>
          <a:prstGeom prst="rect">
            <a:avLst/>
          </a:prstGeom>
        </p:spPr>
      </p:pic>
    </p:spTree>
    <p:extLst>
      <p:ext uri="{BB962C8B-B14F-4D97-AF65-F5344CB8AC3E}">
        <p14:creationId xmlns:p14="http://schemas.microsoft.com/office/powerpoint/2010/main" val="1593870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0000" y="1384300"/>
            <a:ext cx="1725152" cy="646331"/>
          </a:xfrm>
          <a:prstGeom prst="rect">
            <a:avLst/>
          </a:prstGeom>
          <a:noFill/>
        </p:spPr>
        <p:txBody>
          <a:bodyPr wrap="none" rtlCol="0">
            <a:spAutoFit/>
          </a:bodyPr>
          <a:lstStyle/>
          <a:p>
            <a:r>
              <a:rPr lang="tr-TR" sz="3600" dirty="0">
                <a:solidFill>
                  <a:schemeClr val="bg1"/>
                </a:solidFill>
                <a:latin typeface="Agency FB" panose="020B0503020202020204" pitchFamily="34" charset="0"/>
              </a:rPr>
              <a:t>PRODUCTS</a:t>
            </a:r>
          </a:p>
        </p:txBody>
      </p:sp>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11358" r="10521"/>
          <a:stretch/>
        </p:blipFill>
        <p:spPr>
          <a:xfrm>
            <a:off x="778576" y="2753899"/>
            <a:ext cx="2679700" cy="1919285"/>
          </a:xfrm>
          <a:prstGeom prst="rect">
            <a:avLst/>
          </a:prstGeom>
        </p:spPr>
      </p:pic>
      <p:sp>
        <p:nvSpPr>
          <p:cNvPr id="11" name="Rectangle 10"/>
          <p:cNvSpPr/>
          <p:nvPr/>
        </p:nvSpPr>
        <p:spPr>
          <a:xfrm>
            <a:off x="720000" y="4673184"/>
            <a:ext cx="3060000" cy="720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400" dirty="0">
              <a:solidFill>
                <a:schemeClr val="bg1"/>
              </a:solidFill>
              <a:latin typeface="Century Gothic" panose="020B0502020202020204" pitchFamily="34" charset="0"/>
            </a:endParaRPr>
          </a:p>
        </p:txBody>
      </p:sp>
      <p:sp>
        <p:nvSpPr>
          <p:cNvPr id="12" name="Rectangle 11"/>
          <p:cNvSpPr/>
          <p:nvPr/>
        </p:nvSpPr>
        <p:spPr>
          <a:xfrm>
            <a:off x="720000" y="5560628"/>
            <a:ext cx="3082224" cy="3139321"/>
          </a:xfrm>
          <a:prstGeom prst="rect">
            <a:avLst/>
          </a:prstGeom>
        </p:spPr>
        <p:txBody>
          <a:bodyPr wrap="square">
            <a:spAutoFit/>
          </a:bodyPr>
          <a:lstStyle/>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New universal mechanical design</a:t>
            </a:r>
          </a:p>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High RF performance</a:t>
            </a:r>
          </a:p>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Supports up to 200W amplifier</a:t>
            </a:r>
          </a:p>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Easy integration for amplifiers</a:t>
            </a:r>
          </a:p>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Strong and gapless gear structure</a:t>
            </a:r>
          </a:p>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Outdoor ACU with remote control</a:t>
            </a:r>
          </a:p>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Designed for Ku Band VSAT applications</a:t>
            </a:r>
          </a:p>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Auto-Pointing with 3-axis movement</a:t>
            </a:r>
          </a:p>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Control via tablet, smartphone or PC</a:t>
            </a:r>
          </a:p>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Standart GPS-Compass on antenna</a:t>
            </a:r>
          </a:p>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Easy installation</a:t>
            </a:r>
          </a:p>
        </p:txBody>
      </p:sp>
      <p:sp>
        <p:nvSpPr>
          <p:cNvPr id="13" name="Rectangle 12"/>
          <p:cNvSpPr/>
          <p:nvPr/>
        </p:nvSpPr>
        <p:spPr>
          <a:xfrm>
            <a:off x="3960000" y="4110882"/>
            <a:ext cx="2160000" cy="4401205"/>
          </a:xfrm>
          <a:prstGeom prst="rect">
            <a:avLst/>
          </a:prstGeom>
        </p:spPr>
        <p:txBody>
          <a:bodyPr wrap="square">
            <a:spAutoFit/>
          </a:bodyPr>
          <a:lstStyle/>
          <a:p>
            <a:r>
              <a:rPr lang="en-US" sz="1400" dirty="0">
                <a:latin typeface="+mj-lt"/>
              </a:rPr>
              <a:t>SCL-120 </a:t>
            </a:r>
            <a:r>
              <a:rPr lang="tr-TR" sz="1400" dirty="0">
                <a:latin typeface="+mj-lt"/>
              </a:rPr>
              <a:t>d</a:t>
            </a:r>
            <a:r>
              <a:rPr lang="en-US" sz="1400" dirty="0">
                <a:latin typeface="+mj-lt"/>
              </a:rPr>
              <a:t>rive</a:t>
            </a:r>
            <a:r>
              <a:rPr lang="tr-TR" sz="1400" dirty="0">
                <a:latin typeface="+mj-lt"/>
              </a:rPr>
              <a:t>a</a:t>
            </a:r>
            <a:r>
              <a:rPr lang="en-US" sz="1400" dirty="0">
                <a:latin typeface="+mj-lt"/>
              </a:rPr>
              <a:t>way antenna system is a easily configured, simple to operate auto-deploy VSAT terminal which can be mounted on the roof of a vehicle. It is suitable for the most demanding applications.</a:t>
            </a:r>
          </a:p>
          <a:p>
            <a:endParaRPr lang="en-US" sz="1400" dirty="0">
              <a:latin typeface="+mj-lt"/>
            </a:endParaRPr>
          </a:p>
          <a:p>
            <a:r>
              <a:rPr lang="en-US" sz="1400" dirty="0">
                <a:latin typeface="+mj-lt"/>
              </a:rPr>
              <a:t>Ideally suited for applications that require a quick, simple setup typically for industries such as SNG, Disaster Management, Oil &amp; Gas Exploration, Mining, Construction, Mobile Offices and Emergency Services.</a:t>
            </a:r>
            <a:endParaRPr lang="tr-TR" sz="1400" dirty="0">
              <a:latin typeface="+mj-lt"/>
            </a:endParaRPr>
          </a:p>
        </p:txBody>
      </p:sp>
      <p:sp>
        <p:nvSpPr>
          <p:cNvPr id="15" name="TextBox 14"/>
          <p:cNvSpPr txBox="1"/>
          <p:nvPr/>
        </p:nvSpPr>
        <p:spPr>
          <a:xfrm>
            <a:off x="720000" y="1800000"/>
            <a:ext cx="2299027" cy="861774"/>
          </a:xfrm>
          <a:prstGeom prst="rect">
            <a:avLst/>
          </a:prstGeom>
          <a:noFill/>
        </p:spPr>
        <p:txBody>
          <a:bodyPr wrap="none" rtlCol="0">
            <a:spAutoFit/>
          </a:bodyPr>
          <a:lstStyle/>
          <a:p>
            <a:r>
              <a:rPr lang="tr-TR" b="1" dirty="0">
                <a:solidFill>
                  <a:schemeClr val="accent2">
                    <a:lumMod val="75000"/>
                  </a:schemeClr>
                </a:solidFill>
                <a:latin typeface="Century Gothic" panose="020B0502020202020204" pitchFamily="34" charset="0"/>
              </a:rPr>
              <a:t>DRIVEAWAY </a:t>
            </a:r>
          </a:p>
          <a:p>
            <a:r>
              <a:rPr lang="tr-TR" sz="3200" dirty="0">
                <a:latin typeface="Century Gothic" panose="020B0502020202020204" pitchFamily="34" charset="0"/>
              </a:rPr>
              <a:t>ANTENNAS</a:t>
            </a:r>
          </a:p>
        </p:txBody>
      </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8576" y="2030631"/>
            <a:ext cx="2860333" cy="1902121"/>
          </a:xfrm>
          <a:prstGeom prst="rect">
            <a:avLst/>
          </a:prstGeom>
        </p:spPr>
      </p:pic>
      <p:sp>
        <p:nvSpPr>
          <p:cNvPr id="14" name="TextBox 17"/>
          <p:cNvSpPr txBox="1"/>
          <p:nvPr/>
        </p:nvSpPr>
        <p:spPr>
          <a:xfrm>
            <a:off x="1080000" y="4736356"/>
            <a:ext cx="977400" cy="600164"/>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fontAlgn="auto">
              <a:spcBef>
                <a:spcPts val="0"/>
              </a:spcBef>
              <a:spcAft>
                <a:spcPts val="0"/>
              </a:spcAft>
              <a:defRPr/>
            </a:pPr>
            <a:r>
              <a:rPr lang="tr-TR" sz="1100" b="1" dirty="0">
                <a:solidFill>
                  <a:srgbClr val="C00000"/>
                </a:solidFill>
                <a:latin typeface="Lucida Sans" panose="020B0602030504020204" pitchFamily="34" charset="0"/>
                <a:cs typeface="+mn-cs"/>
              </a:rPr>
              <a:t>SDC 120 *</a:t>
            </a:r>
          </a:p>
          <a:p>
            <a:pPr fontAlgn="auto">
              <a:spcBef>
                <a:spcPts val="0"/>
              </a:spcBef>
              <a:spcAft>
                <a:spcPts val="0"/>
              </a:spcAft>
              <a:defRPr/>
            </a:pPr>
            <a:r>
              <a:rPr lang="tr-TR" sz="1100" b="1" dirty="0">
                <a:solidFill>
                  <a:srgbClr val="C00000"/>
                </a:solidFill>
                <a:latin typeface="Lucida Sans" panose="020B0602030504020204" pitchFamily="34" charset="0"/>
                <a:cs typeface="+mn-cs"/>
              </a:rPr>
              <a:t>SDC 150 *</a:t>
            </a:r>
          </a:p>
          <a:p>
            <a:pPr fontAlgn="auto">
              <a:spcBef>
                <a:spcPts val="0"/>
              </a:spcBef>
              <a:spcAft>
                <a:spcPts val="0"/>
              </a:spcAft>
              <a:defRPr/>
            </a:pPr>
            <a:r>
              <a:rPr lang="tr-TR" sz="1100" dirty="0">
                <a:latin typeface="Lucida Sans" panose="020B0602030504020204" pitchFamily="34" charset="0"/>
                <a:cs typeface="+mn-cs"/>
              </a:rPr>
              <a:t>SDO 120</a:t>
            </a:r>
          </a:p>
        </p:txBody>
      </p:sp>
      <p:sp>
        <p:nvSpPr>
          <p:cNvPr id="16" name="TextBox 17"/>
          <p:cNvSpPr txBox="1"/>
          <p:nvPr/>
        </p:nvSpPr>
        <p:spPr>
          <a:xfrm>
            <a:off x="2445152" y="4736356"/>
            <a:ext cx="1102602" cy="600164"/>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fontAlgn="auto">
              <a:spcBef>
                <a:spcPts val="0"/>
              </a:spcBef>
              <a:spcAft>
                <a:spcPts val="0"/>
              </a:spcAft>
              <a:defRPr/>
            </a:pPr>
            <a:r>
              <a:rPr lang="tr-TR" sz="1100" dirty="0">
                <a:latin typeface="Lucida Sans" panose="020B0602030504020204" pitchFamily="34" charset="0"/>
                <a:cs typeface="+mn-cs"/>
              </a:rPr>
              <a:t>SCL 120</a:t>
            </a:r>
          </a:p>
          <a:p>
            <a:pPr fontAlgn="auto">
              <a:spcBef>
                <a:spcPts val="0"/>
              </a:spcBef>
              <a:spcAft>
                <a:spcPts val="0"/>
              </a:spcAft>
              <a:defRPr/>
            </a:pPr>
            <a:r>
              <a:rPr lang="tr-TR" sz="1100" b="1" dirty="0">
                <a:solidFill>
                  <a:srgbClr val="C00000"/>
                </a:solidFill>
                <a:latin typeface="Lucida Sans" panose="020B0602030504020204" pitchFamily="34" charset="0"/>
                <a:cs typeface="+mn-cs"/>
              </a:rPr>
              <a:t>SVSAT 78 *</a:t>
            </a:r>
          </a:p>
          <a:p>
            <a:pPr fontAlgn="auto">
              <a:spcBef>
                <a:spcPts val="0"/>
              </a:spcBef>
              <a:spcAft>
                <a:spcPts val="0"/>
              </a:spcAft>
              <a:defRPr/>
            </a:pPr>
            <a:r>
              <a:rPr lang="tr-TR" sz="1100" dirty="0">
                <a:latin typeface="Lucida Sans" panose="020B0602030504020204" pitchFamily="34" charset="0"/>
                <a:cs typeface="+mn-cs"/>
              </a:rPr>
              <a:t>SVSAT 120                         </a:t>
            </a:r>
            <a:endParaRPr lang="en-US" sz="1100" dirty="0">
              <a:latin typeface="Lucida Sans" panose="020B0602030504020204" pitchFamily="34" charset="0"/>
              <a:cs typeface="+mn-cs"/>
            </a:endParaRPr>
          </a:p>
        </p:txBody>
      </p:sp>
      <p:sp>
        <p:nvSpPr>
          <p:cNvPr id="3" name="Rectangle 2"/>
          <p:cNvSpPr/>
          <p:nvPr/>
        </p:nvSpPr>
        <p:spPr>
          <a:xfrm>
            <a:off x="4538167" y="9195459"/>
            <a:ext cx="1712328" cy="261610"/>
          </a:xfrm>
          <a:prstGeom prst="rect">
            <a:avLst/>
          </a:prstGeom>
        </p:spPr>
        <p:txBody>
          <a:bodyPr wrap="none">
            <a:spAutoFit/>
          </a:bodyPr>
          <a:lstStyle/>
          <a:p>
            <a:r>
              <a:rPr lang="tr-TR" altLang="tr-TR" sz="1100" dirty="0">
                <a:solidFill>
                  <a:srgbClr val="009999"/>
                </a:solidFill>
                <a:latin typeface="Franklin Gothic Book" panose="020B0503020102020204" pitchFamily="34" charset="0"/>
              </a:rPr>
              <a:t>X,C,Ku,DBS and Ka Band </a:t>
            </a:r>
            <a:endParaRPr lang="tr-TR" sz="1100" dirty="0">
              <a:solidFill>
                <a:srgbClr val="009999"/>
              </a:solidFill>
              <a:latin typeface="Franklin Gothic Book" panose="020B0503020102020204" pitchFamily="34" charset="0"/>
            </a:endParaRPr>
          </a:p>
        </p:txBody>
      </p:sp>
      <p:sp>
        <p:nvSpPr>
          <p:cNvPr id="4" name="TextBox 3"/>
          <p:cNvSpPr txBox="1"/>
          <p:nvPr/>
        </p:nvSpPr>
        <p:spPr>
          <a:xfrm>
            <a:off x="3547754" y="920867"/>
            <a:ext cx="2962817" cy="369332"/>
          </a:xfrm>
          <a:prstGeom prst="rect">
            <a:avLst/>
          </a:prstGeom>
          <a:noFill/>
        </p:spPr>
        <p:txBody>
          <a:bodyPr wrap="square" rtlCol="0">
            <a:spAutoFit/>
          </a:bodyPr>
          <a:lstStyle/>
          <a:p>
            <a:r>
              <a:rPr lang="tr-TR" dirty="0">
                <a:solidFill>
                  <a:schemeClr val="accent6">
                    <a:lumMod val="20000"/>
                    <a:lumOff val="80000"/>
                  </a:schemeClr>
                </a:solidFill>
                <a:latin typeface="Gnuolane Free" panose="020B0506040000020004" pitchFamily="34" charset="0"/>
              </a:rPr>
              <a:t>WITH EUTELSAT APPROVED MODELS *</a:t>
            </a:r>
          </a:p>
        </p:txBody>
      </p:sp>
    </p:spTree>
    <p:extLst>
      <p:ext uri="{BB962C8B-B14F-4D97-AF65-F5344CB8AC3E}">
        <p14:creationId xmlns:p14="http://schemas.microsoft.com/office/powerpoint/2010/main" val="529717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642" y="2735720"/>
            <a:ext cx="2474142" cy="2686117"/>
          </a:xfrm>
          <a:prstGeom prst="rect">
            <a:avLst/>
          </a:prstGeom>
        </p:spPr>
      </p:pic>
      <p:sp>
        <p:nvSpPr>
          <p:cNvPr id="2" name="TextBox 1"/>
          <p:cNvSpPr txBox="1"/>
          <p:nvPr/>
        </p:nvSpPr>
        <p:spPr>
          <a:xfrm>
            <a:off x="720000" y="1384300"/>
            <a:ext cx="1725152" cy="646331"/>
          </a:xfrm>
          <a:prstGeom prst="rect">
            <a:avLst/>
          </a:prstGeom>
          <a:noFill/>
        </p:spPr>
        <p:txBody>
          <a:bodyPr wrap="none" rtlCol="0">
            <a:spAutoFit/>
          </a:bodyPr>
          <a:lstStyle/>
          <a:p>
            <a:r>
              <a:rPr lang="tr-TR" sz="3600" dirty="0">
                <a:solidFill>
                  <a:schemeClr val="bg1"/>
                </a:solidFill>
                <a:latin typeface="Agency FB" panose="020B0503020202020204" pitchFamily="34" charset="0"/>
              </a:rPr>
              <a:t>PRODUCTS</a:t>
            </a:r>
          </a:p>
        </p:txBody>
      </p:sp>
      <p:sp>
        <p:nvSpPr>
          <p:cNvPr id="11" name="Rectangle 10"/>
          <p:cNvSpPr/>
          <p:nvPr/>
        </p:nvSpPr>
        <p:spPr>
          <a:xfrm>
            <a:off x="720000" y="5262728"/>
            <a:ext cx="3060000" cy="72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400" dirty="0">
              <a:solidFill>
                <a:schemeClr val="bg1"/>
              </a:solidFill>
              <a:latin typeface="Century Gothic" panose="020B0502020202020204" pitchFamily="34" charset="0"/>
            </a:endParaRPr>
          </a:p>
        </p:txBody>
      </p:sp>
      <p:sp>
        <p:nvSpPr>
          <p:cNvPr id="12" name="Rectangle 11"/>
          <p:cNvSpPr/>
          <p:nvPr/>
        </p:nvSpPr>
        <p:spPr>
          <a:xfrm>
            <a:off x="720000" y="6130123"/>
            <a:ext cx="3279296" cy="1869743"/>
          </a:xfrm>
          <a:prstGeom prst="rect">
            <a:avLst/>
          </a:prstGeom>
        </p:spPr>
        <p:txBody>
          <a:bodyPr wrap="square">
            <a:spAutoFit/>
          </a:bodyPr>
          <a:lstStyle/>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Precision compression molded offset reflector</a:t>
            </a: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Optional galvanized king post available</a:t>
            </a: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Designed for C, Ku and DBS band applications</a:t>
            </a: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Fully galvanized steel Az/El mount</a:t>
            </a: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Optional tracking system with the beacon receiver or DVB tuner card</a:t>
            </a: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Three axis motorized system</a:t>
            </a:r>
          </a:p>
        </p:txBody>
      </p:sp>
      <p:sp>
        <p:nvSpPr>
          <p:cNvPr id="13" name="Rectangle 12"/>
          <p:cNvSpPr/>
          <p:nvPr/>
        </p:nvSpPr>
        <p:spPr>
          <a:xfrm>
            <a:off x="3960000" y="4997027"/>
            <a:ext cx="2160000" cy="4185761"/>
          </a:xfrm>
          <a:prstGeom prst="rect">
            <a:avLst/>
          </a:prstGeom>
        </p:spPr>
        <p:txBody>
          <a:bodyPr wrap="square">
            <a:spAutoFit/>
          </a:bodyPr>
          <a:lstStyle/>
          <a:p>
            <a:r>
              <a:rPr lang="en-US" sz="1400" dirty="0">
                <a:latin typeface="+mj-lt"/>
              </a:rPr>
              <a:t>SVS </a:t>
            </a:r>
            <a:r>
              <a:rPr lang="tr-TR" sz="1400" dirty="0">
                <a:latin typeface="+mj-lt"/>
              </a:rPr>
              <a:t>Satellite Systems</a:t>
            </a:r>
            <a:r>
              <a:rPr lang="en-US" sz="1400" dirty="0">
                <a:latin typeface="+mj-lt"/>
              </a:rPr>
              <a:t> presents various antenna system</a:t>
            </a:r>
            <a:r>
              <a:rPr lang="tr-TR" sz="1400" dirty="0">
                <a:latin typeface="+mj-lt"/>
              </a:rPr>
              <a:t>s</a:t>
            </a:r>
            <a:r>
              <a:rPr lang="en-US" sz="1400" dirty="0">
                <a:latin typeface="+mj-lt"/>
              </a:rPr>
              <a:t> to the market since 1995. As a fixed </a:t>
            </a:r>
            <a:r>
              <a:rPr lang="en-US" sz="1400" dirty="0" err="1">
                <a:latin typeface="+mj-lt"/>
              </a:rPr>
              <a:t>motori</a:t>
            </a:r>
            <a:r>
              <a:rPr lang="tr-TR" sz="1400" dirty="0">
                <a:latin typeface="+mj-lt"/>
              </a:rPr>
              <a:t>z</a:t>
            </a:r>
            <a:r>
              <a:rPr lang="en-US" sz="1400" dirty="0" err="1">
                <a:latin typeface="+mj-lt"/>
              </a:rPr>
              <a:t>ed</a:t>
            </a:r>
            <a:r>
              <a:rPr lang="en-US" sz="1400" dirty="0">
                <a:latin typeface="+mj-lt"/>
              </a:rPr>
              <a:t> antenna, SM</a:t>
            </a:r>
            <a:r>
              <a:rPr lang="tr-TR" sz="1400" dirty="0">
                <a:latin typeface="+mj-lt"/>
              </a:rPr>
              <a:t>-</a:t>
            </a:r>
            <a:r>
              <a:rPr lang="en-US" sz="1400" dirty="0">
                <a:latin typeface="+mj-lt"/>
              </a:rPr>
              <a:t>240 Transmit-Receive Antenna System </a:t>
            </a:r>
            <a:r>
              <a:rPr lang="tr-TR" sz="1400" dirty="0">
                <a:latin typeface="+mj-lt"/>
              </a:rPr>
              <a:t>is</a:t>
            </a:r>
            <a:r>
              <a:rPr lang="en-US" sz="1400" dirty="0">
                <a:latin typeface="+mj-lt"/>
              </a:rPr>
              <a:t> a perfect alternative to the customers. SM</a:t>
            </a:r>
            <a:r>
              <a:rPr lang="tr-TR" sz="1400" dirty="0">
                <a:latin typeface="+mj-lt"/>
              </a:rPr>
              <a:t>-</a:t>
            </a:r>
            <a:r>
              <a:rPr lang="en-US" sz="1400" dirty="0">
                <a:latin typeface="+mj-lt"/>
              </a:rPr>
              <a:t>240</a:t>
            </a:r>
            <a:r>
              <a:rPr lang="tr-TR" sz="1400" dirty="0">
                <a:latin typeface="+mj-lt"/>
              </a:rPr>
              <a:t> </a:t>
            </a:r>
            <a:r>
              <a:rPr lang="en-US" sz="1400" dirty="0">
                <a:latin typeface="+mj-lt"/>
              </a:rPr>
              <a:t>which is </a:t>
            </a:r>
            <a:r>
              <a:rPr lang="tr-TR" sz="1400" dirty="0">
                <a:latin typeface="+mj-lt"/>
              </a:rPr>
              <a:t>also </a:t>
            </a:r>
            <a:r>
              <a:rPr lang="en-US" sz="1400" dirty="0">
                <a:latin typeface="+mj-lt"/>
              </a:rPr>
              <a:t>supported by AKS</a:t>
            </a:r>
            <a:r>
              <a:rPr lang="tr-TR" sz="1400" dirty="0">
                <a:latin typeface="+mj-lt"/>
              </a:rPr>
              <a:t>-</a:t>
            </a:r>
            <a:r>
              <a:rPr lang="en-US" sz="1400" dirty="0">
                <a:latin typeface="+mj-lt"/>
              </a:rPr>
              <a:t>250</a:t>
            </a:r>
            <a:r>
              <a:rPr lang="tr-TR" sz="1400" dirty="0">
                <a:latin typeface="+mj-lt"/>
              </a:rPr>
              <a:t> antenna controller</a:t>
            </a:r>
            <a:r>
              <a:rPr lang="en-US" sz="1400" dirty="0">
                <a:latin typeface="+mj-lt"/>
              </a:rPr>
              <a:t>, has excellent movement ability on three axis. SM</a:t>
            </a:r>
            <a:r>
              <a:rPr lang="tr-TR" sz="1400" dirty="0">
                <a:latin typeface="+mj-lt"/>
              </a:rPr>
              <a:t>-</a:t>
            </a:r>
            <a:r>
              <a:rPr lang="en-US" sz="1400" dirty="0">
                <a:latin typeface="+mj-lt"/>
              </a:rPr>
              <a:t>240 is used under difficult conditions for many years and </a:t>
            </a:r>
            <a:r>
              <a:rPr lang="tr-TR" sz="1400" dirty="0">
                <a:latin typeface="+mj-lt"/>
              </a:rPr>
              <a:t>as a result of the outcoming experience, </a:t>
            </a:r>
            <a:r>
              <a:rPr lang="en-US" sz="1400" dirty="0">
                <a:latin typeface="+mj-lt"/>
              </a:rPr>
              <a:t>we created perfect matching between SM</a:t>
            </a:r>
            <a:r>
              <a:rPr lang="tr-TR" sz="1400" dirty="0">
                <a:latin typeface="+mj-lt"/>
              </a:rPr>
              <a:t>-</a:t>
            </a:r>
            <a:r>
              <a:rPr lang="en-US" sz="1400" dirty="0">
                <a:latin typeface="+mj-lt"/>
              </a:rPr>
              <a:t>240 and AKS</a:t>
            </a:r>
            <a:r>
              <a:rPr lang="tr-TR" sz="1400" dirty="0">
                <a:latin typeface="+mj-lt"/>
              </a:rPr>
              <a:t>-</a:t>
            </a:r>
            <a:r>
              <a:rPr lang="en-US" sz="1400" dirty="0">
                <a:latin typeface="+mj-lt"/>
              </a:rPr>
              <a:t>250 antenna controller</a:t>
            </a:r>
            <a:r>
              <a:rPr lang="tr-TR" sz="1400" dirty="0">
                <a:latin typeface="+mj-lt"/>
              </a:rPr>
              <a:t>.</a:t>
            </a:r>
          </a:p>
        </p:txBody>
      </p:sp>
      <p:sp>
        <p:nvSpPr>
          <p:cNvPr id="15" name="TextBox 14"/>
          <p:cNvSpPr txBox="1"/>
          <p:nvPr/>
        </p:nvSpPr>
        <p:spPr>
          <a:xfrm>
            <a:off x="720000" y="1800000"/>
            <a:ext cx="2299027" cy="861774"/>
          </a:xfrm>
          <a:prstGeom prst="rect">
            <a:avLst/>
          </a:prstGeom>
          <a:noFill/>
        </p:spPr>
        <p:txBody>
          <a:bodyPr wrap="none" rtlCol="0">
            <a:spAutoFit/>
          </a:bodyPr>
          <a:lstStyle/>
          <a:p>
            <a:r>
              <a:rPr lang="tr-TR" b="1" dirty="0">
                <a:solidFill>
                  <a:schemeClr val="accent2">
                    <a:lumMod val="75000"/>
                  </a:schemeClr>
                </a:solidFill>
                <a:latin typeface="Century Gothic" panose="020B0502020202020204" pitchFamily="34" charset="0"/>
              </a:rPr>
              <a:t>FIXED MOTORIZED  </a:t>
            </a:r>
          </a:p>
          <a:p>
            <a:r>
              <a:rPr lang="tr-TR" sz="3200" dirty="0">
                <a:latin typeface="Century Gothic" panose="020B0502020202020204" pitchFamily="34" charset="0"/>
              </a:rPr>
              <a:t>ANTENNAS</a:t>
            </a:r>
          </a:p>
        </p:txBody>
      </p:sp>
      <p:sp>
        <p:nvSpPr>
          <p:cNvPr id="14" name="TextBox 17"/>
          <p:cNvSpPr txBox="1"/>
          <p:nvPr/>
        </p:nvSpPr>
        <p:spPr>
          <a:xfrm>
            <a:off x="1080000" y="5410124"/>
            <a:ext cx="772864" cy="430887"/>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fontAlgn="auto">
              <a:spcBef>
                <a:spcPts val="0"/>
              </a:spcBef>
              <a:spcAft>
                <a:spcPts val="0"/>
              </a:spcAft>
              <a:defRPr/>
            </a:pPr>
            <a:r>
              <a:rPr lang="tr-TR" sz="1100" dirty="0">
                <a:solidFill>
                  <a:schemeClr val="bg1"/>
                </a:solidFill>
                <a:latin typeface="Lucida Sans" panose="020B0602030504020204" pitchFamily="34" charset="0"/>
                <a:cs typeface="+mn-cs"/>
              </a:rPr>
              <a:t>SM-180</a:t>
            </a:r>
          </a:p>
          <a:p>
            <a:pPr fontAlgn="auto">
              <a:spcBef>
                <a:spcPts val="0"/>
              </a:spcBef>
              <a:spcAft>
                <a:spcPts val="0"/>
              </a:spcAft>
              <a:defRPr/>
            </a:pPr>
            <a:r>
              <a:rPr lang="tr-TR" sz="1100" dirty="0">
                <a:solidFill>
                  <a:schemeClr val="bg1"/>
                </a:solidFill>
                <a:latin typeface="Lucida Sans" panose="020B0602030504020204" pitchFamily="34" charset="0"/>
                <a:cs typeface="+mn-cs"/>
              </a:rPr>
              <a:t>SM-240</a:t>
            </a:r>
          </a:p>
        </p:txBody>
      </p:sp>
      <p:sp>
        <p:nvSpPr>
          <p:cNvPr id="3" name="Rectangle 2"/>
          <p:cNvSpPr/>
          <p:nvPr/>
        </p:nvSpPr>
        <p:spPr>
          <a:xfrm>
            <a:off x="4538167" y="9195459"/>
            <a:ext cx="1712328" cy="261610"/>
          </a:xfrm>
          <a:prstGeom prst="rect">
            <a:avLst/>
          </a:prstGeom>
        </p:spPr>
        <p:txBody>
          <a:bodyPr wrap="none">
            <a:spAutoFit/>
          </a:bodyPr>
          <a:lstStyle/>
          <a:p>
            <a:r>
              <a:rPr lang="tr-TR" altLang="tr-TR" sz="1100" dirty="0">
                <a:solidFill>
                  <a:srgbClr val="009999"/>
                </a:solidFill>
                <a:latin typeface="Franklin Gothic Book" panose="020B0503020102020204" pitchFamily="34" charset="0"/>
              </a:rPr>
              <a:t>X,C,Ku,DBS and Ka Band </a:t>
            </a:r>
            <a:endParaRPr lang="tr-TR" sz="1100" dirty="0">
              <a:solidFill>
                <a:srgbClr val="009999"/>
              </a:solidFill>
              <a:latin typeface="Franklin Gothic Book" panose="020B05030201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000" y="2735720"/>
            <a:ext cx="2702240" cy="2189507"/>
          </a:xfrm>
          <a:prstGeom prst="rect">
            <a:avLst/>
          </a:prstGeom>
        </p:spPr>
      </p:pic>
      <p:sp>
        <p:nvSpPr>
          <p:cNvPr id="16" name="TextBox 17"/>
          <p:cNvSpPr txBox="1"/>
          <p:nvPr/>
        </p:nvSpPr>
        <p:spPr>
          <a:xfrm>
            <a:off x="2058720" y="5410123"/>
            <a:ext cx="772864" cy="430887"/>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fontAlgn="auto">
              <a:spcBef>
                <a:spcPts val="0"/>
              </a:spcBef>
              <a:spcAft>
                <a:spcPts val="0"/>
              </a:spcAft>
              <a:defRPr/>
            </a:pPr>
            <a:r>
              <a:rPr lang="tr-TR" sz="1100" dirty="0">
                <a:solidFill>
                  <a:schemeClr val="bg1"/>
                </a:solidFill>
                <a:latin typeface="Lucida Sans" panose="020B0602030504020204" pitchFamily="34" charset="0"/>
                <a:cs typeface="+mn-cs"/>
              </a:rPr>
              <a:t>SM-370</a:t>
            </a:r>
          </a:p>
          <a:p>
            <a:pPr fontAlgn="auto">
              <a:spcBef>
                <a:spcPts val="0"/>
              </a:spcBef>
              <a:spcAft>
                <a:spcPts val="0"/>
              </a:spcAft>
              <a:defRPr/>
            </a:pPr>
            <a:r>
              <a:rPr lang="tr-TR" sz="1100" dirty="0">
                <a:solidFill>
                  <a:schemeClr val="bg1"/>
                </a:solidFill>
                <a:latin typeface="Lucida Sans" panose="020B0602030504020204" pitchFamily="34" charset="0"/>
                <a:cs typeface="+mn-cs"/>
              </a:rPr>
              <a:t>SM-450</a:t>
            </a:r>
          </a:p>
        </p:txBody>
      </p:sp>
    </p:spTree>
    <p:extLst>
      <p:ext uri="{BB962C8B-B14F-4D97-AF65-F5344CB8AC3E}">
        <p14:creationId xmlns:p14="http://schemas.microsoft.com/office/powerpoint/2010/main" val="16930764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0000" y="1384300"/>
            <a:ext cx="1725152" cy="646331"/>
          </a:xfrm>
          <a:prstGeom prst="rect">
            <a:avLst/>
          </a:prstGeom>
          <a:noFill/>
        </p:spPr>
        <p:txBody>
          <a:bodyPr wrap="none" rtlCol="0">
            <a:spAutoFit/>
          </a:bodyPr>
          <a:lstStyle/>
          <a:p>
            <a:r>
              <a:rPr lang="tr-TR" sz="3600" dirty="0">
                <a:solidFill>
                  <a:schemeClr val="bg1"/>
                </a:solidFill>
                <a:latin typeface="Agency FB" panose="020B0503020202020204" pitchFamily="34" charset="0"/>
              </a:rPr>
              <a:t>PRODUCTS</a:t>
            </a:r>
          </a:p>
        </p:txBody>
      </p:sp>
      <p:sp>
        <p:nvSpPr>
          <p:cNvPr id="12" name="Rectangle 11"/>
          <p:cNvSpPr/>
          <p:nvPr/>
        </p:nvSpPr>
        <p:spPr>
          <a:xfrm>
            <a:off x="720000" y="6173379"/>
            <a:ext cx="2880000" cy="2631490"/>
          </a:xfrm>
          <a:prstGeom prst="rect">
            <a:avLst/>
          </a:prstGeom>
        </p:spPr>
        <p:txBody>
          <a:bodyPr wrap="square">
            <a:spAutoFit/>
          </a:bodyPr>
          <a:lstStyle/>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New universal mechanical design</a:t>
            </a: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High RF performance</a:t>
            </a: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Supports up to 200W amplifier</a:t>
            </a: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Easy integration for amplifiers</a:t>
            </a: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Strong and gapless gear structure</a:t>
            </a: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Outdoor ACU with remote control</a:t>
            </a: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Designed for Ku Band VSAT applications</a:t>
            </a: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Auto-Pointing with 3-axis movement</a:t>
            </a: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Control via tablet, smartphone or PC</a:t>
            </a: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Standart GPS-Compass on antenna</a:t>
            </a:r>
          </a:p>
        </p:txBody>
      </p:sp>
      <p:sp>
        <p:nvSpPr>
          <p:cNvPr id="13" name="Rectangle 12"/>
          <p:cNvSpPr/>
          <p:nvPr/>
        </p:nvSpPr>
        <p:spPr>
          <a:xfrm>
            <a:off x="3960000" y="5185720"/>
            <a:ext cx="2380642" cy="2677656"/>
          </a:xfrm>
          <a:prstGeom prst="rect">
            <a:avLst/>
          </a:prstGeom>
        </p:spPr>
        <p:txBody>
          <a:bodyPr wrap="square">
            <a:spAutoFit/>
          </a:bodyPr>
          <a:lstStyle/>
          <a:p>
            <a:r>
              <a:rPr lang="tr-TR" sz="1400" dirty="0">
                <a:latin typeface="+mj-lt"/>
              </a:rPr>
              <a:t>SVS Satellite System produces motorized and non-motorized flyaway antennas.</a:t>
            </a:r>
          </a:p>
          <a:p>
            <a:endParaRPr lang="tr-TR" sz="1400" dirty="0">
              <a:latin typeface="+mj-lt"/>
            </a:endParaRPr>
          </a:p>
          <a:p>
            <a:r>
              <a:rPr lang="en-US" sz="1400" dirty="0">
                <a:latin typeface="+mj-lt"/>
              </a:rPr>
              <a:t>The SFM-200 </a:t>
            </a:r>
            <a:r>
              <a:rPr lang="tr-TR" sz="1400" dirty="0">
                <a:latin typeface="+mj-lt"/>
              </a:rPr>
              <a:t>f</a:t>
            </a:r>
            <a:r>
              <a:rPr lang="en-US" sz="1400" dirty="0" err="1">
                <a:latin typeface="+mj-lt"/>
              </a:rPr>
              <a:t>ly</a:t>
            </a:r>
            <a:r>
              <a:rPr lang="tr-TR" sz="1400" dirty="0">
                <a:latin typeface="+mj-lt"/>
              </a:rPr>
              <a:t>away</a:t>
            </a:r>
            <a:r>
              <a:rPr lang="en-US" sz="1400" dirty="0">
                <a:latin typeface="+mj-lt"/>
              </a:rPr>
              <a:t> </a:t>
            </a:r>
            <a:r>
              <a:rPr lang="tr-TR" sz="1400" dirty="0">
                <a:latin typeface="+mj-lt"/>
              </a:rPr>
              <a:t>a</a:t>
            </a:r>
            <a:r>
              <a:rPr lang="en-US" sz="1400" dirty="0" err="1">
                <a:latin typeface="+mj-lt"/>
              </a:rPr>
              <a:t>ntenna</a:t>
            </a:r>
            <a:r>
              <a:rPr lang="en-US" sz="1400" dirty="0">
                <a:latin typeface="+mj-lt"/>
              </a:rPr>
              <a:t> is the newest antenna solution for </a:t>
            </a:r>
            <a:r>
              <a:rPr lang="en-US" sz="1400" dirty="0" err="1">
                <a:latin typeface="+mj-lt"/>
              </a:rPr>
              <a:t>satcom</a:t>
            </a:r>
            <a:r>
              <a:rPr lang="en-US" sz="1400" dirty="0">
                <a:latin typeface="+mj-lt"/>
              </a:rPr>
              <a:t> and broadcaster operators. It offers full 3-axis </a:t>
            </a:r>
            <a:r>
              <a:rPr lang="en-US" sz="1400" dirty="0" err="1">
                <a:latin typeface="+mj-lt"/>
              </a:rPr>
              <a:t>motori</a:t>
            </a:r>
            <a:r>
              <a:rPr lang="tr-TR" sz="1400" dirty="0">
                <a:latin typeface="+mj-lt"/>
              </a:rPr>
              <a:t>z</a:t>
            </a:r>
            <a:r>
              <a:rPr lang="en-US" sz="1400" dirty="0" err="1">
                <a:latin typeface="+mj-lt"/>
              </a:rPr>
              <a:t>ed</a:t>
            </a:r>
            <a:r>
              <a:rPr lang="en-US" sz="1400" dirty="0">
                <a:latin typeface="+mj-lt"/>
              </a:rPr>
              <a:t> control with manual backup, satellite auto acquisition and tracking system. </a:t>
            </a:r>
          </a:p>
        </p:txBody>
      </p:sp>
      <p:sp>
        <p:nvSpPr>
          <p:cNvPr id="15" name="TextBox 14"/>
          <p:cNvSpPr txBox="1"/>
          <p:nvPr/>
        </p:nvSpPr>
        <p:spPr>
          <a:xfrm>
            <a:off x="720000" y="1800000"/>
            <a:ext cx="2299027" cy="861774"/>
          </a:xfrm>
          <a:prstGeom prst="rect">
            <a:avLst/>
          </a:prstGeom>
          <a:noFill/>
        </p:spPr>
        <p:txBody>
          <a:bodyPr wrap="none" rtlCol="0">
            <a:spAutoFit/>
          </a:bodyPr>
          <a:lstStyle/>
          <a:p>
            <a:r>
              <a:rPr lang="tr-TR" b="1" dirty="0">
                <a:solidFill>
                  <a:schemeClr val="accent2">
                    <a:lumMod val="75000"/>
                  </a:schemeClr>
                </a:solidFill>
                <a:latin typeface="Century Gothic" panose="020B0502020202020204" pitchFamily="34" charset="0"/>
              </a:rPr>
              <a:t>FLYAWAY</a:t>
            </a:r>
          </a:p>
          <a:p>
            <a:r>
              <a:rPr lang="tr-TR" sz="3200" dirty="0">
                <a:latin typeface="Century Gothic" panose="020B0502020202020204" pitchFamily="34" charset="0"/>
              </a:rPr>
              <a:t>ANTENNAS</a:t>
            </a:r>
          </a:p>
        </p:txBody>
      </p:sp>
      <p:cxnSp>
        <p:nvCxnSpPr>
          <p:cNvPr id="7" name="Straight Connector 6"/>
          <p:cNvCxnSpPr/>
          <p:nvPr/>
        </p:nvCxnSpPr>
        <p:spPr>
          <a:xfrm flipH="1">
            <a:off x="2442411" y="1707465"/>
            <a:ext cx="2741" cy="1019"/>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852492" y="959357"/>
            <a:ext cx="3656089" cy="338554"/>
          </a:xfrm>
          <a:prstGeom prst="rect">
            <a:avLst/>
          </a:prstGeom>
          <a:noFill/>
        </p:spPr>
        <p:txBody>
          <a:bodyPr wrap="square" rtlCol="0">
            <a:spAutoFit/>
          </a:bodyPr>
          <a:lstStyle/>
          <a:p>
            <a:r>
              <a:rPr lang="tr-TR" sz="1600" b="1" dirty="0">
                <a:latin typeface="Century Gothic" panose="020B0502020202020204" pitchFamily="34" charset="0"/>
              </a:rPr>
              <a:t>MOTORIZED AND NON-MOTORIZED</a:t>
            </a:r>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780000" y="2030631"/>
            <a:ext cx="2728581" cy="298365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0000" y="7819368"/>
            <a:ext cx="2254760" cy="1344945"/>
          </a:xfrm>
          <a:prstGeom prst="rect">
            <a:avLst/>
          </a:prstGeom>
        </p:spPr>
      </p:pic>
      <p:sp>
        <p:nvSpPr>
          <p:cNvPr id="17" name="Rectangle 16"/>
          <p:cNvSpPr/>
          <p:nvPr/>
        </p:nvSpPr>
        <p:spPr>
          <a:xfrm>
            <a:off x="720000" y="5262728"/>
            <a:ext cx="3060000" cy="72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400" dirty="0">
              <a:solidFill>
                <a:schemeClr val="bg1"/>
              </a:solidFill>
              <a:latin typeface="Century Gothic" panose="020B0502020202020204" pitchFamily="34" charset="0"/>
            </a:endParaRPr>
          </a:p>
        </p:txBody>
      </p:sp>
      <p:sp>
        <p:nvSpPr>
          <p:cNvPr id="18" name="TextBox 17"/>
          <p:cNvSpPr txBox="1"/>
          <p:nvPr/>
        </p:nvSpPr>
        <p:spPr>
          <a:xfrm>
            <a:off x="936875" y="5322663"/>
            <a:ext cx="1225498" cy="600164"/>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fontAlgn="auto">
              <a:spcBef>
                <a:spcPts val="0"/>
              </a:spcBef>
              <a:spcAft>
                <a:spcPts val="0"/>
              </a:spcAft>
              <a:defRPr/>
            </a:pPr>
            <a:r>
              <a:rPr lang="tr-TR" sz="1100" dirty="0">
                <a:solidFill>
                  <a:schemeClr val="bg1"/>
                </a:solidFill>
                <a:latin typeface="Lucida Sans" panose="020B0602030504020204" pitchFamily="34" charset="0"/>
                <a:cs typeface="+mn-cs"/>
              </a:rPr>
              <a:t>SFM CF120</a:t>
            </a:r>
          </a:p>
          <a:p>
            <a:pPr fontAlgn="auto">
              <a:spcBef>
                <a:spcPts val="0"/>
              </a:spcBef>
              <a:spcAft>
                <a:spcPts val="0"/>
              </a:spcAft>
              <a:defRPr/>
            </a:pPr>
            <a:r>
              <a:rPr lang="tr-TR" sz="1100" dirty="0">
                <a:solidFill>
                  <a:schemeClr val="bg1"/>
                </a:solidFill>
                <a:latin typeface="Lucida Sans" panose="020B0602030504020204" pitchFamily="34" charset="0"/>
                <a:cs typeface="+mn-cs"/>
              </a:rPr>
              <a:t>SFM 200-100</a:t>
            </a:r>
          </a:p>
          <a:p>
            <a:pPr fontAlgn="auto">
              <a:spcBef>
                <a:spcPts val="0"/>
              </a:spcBef>
              <a:spcAft>
                <a:spcPts val="0"/>
              </a:spcAft>
              <a:defRPr/>
            </a:pPr>
            <a:r>
              <a:rPr lang="tr-TR" sz="1100" dirty="0">
                <a:solidFill>
                  <a:schemeClr val="bg1"/>
                </a:solidFill>
                <a:latin typeface="Lucida Sans" panose="020B0602030504020204" pitchFamily="34" charset="0"/>
                <a:cs typeface="+mn-cs"/>
              </a:rPr>
              <a:t>SFM 200-120</a:t>
            </a:r>
          </a:p>
        </p:txBody>
      </p:sp>
      <p:sp>
        <p:nvSpPr>
          <p:cNvPr id="20" name="TextBox 17"/>
          <p:cNvSpPr txBox="1"/>
          <p:nvPr/>
        </p:nvSpPr>
        <p:spPr>
          <a:xfrm>
            <a:off x="2237720" y="5348177"/>
            <a:ext cx="1294503" cy="430887"/>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fontAlgn="auto">
              <a:spcBef>
                <a:spcPts val="0"/>
              </a:spcBef>
              <a:spcAft>
                <a:spcPts val="0"/>
              </a:spcAft>
              <a:defRPr/>
            </a:pPr>
            <a:r>
              <a:rPr lang="tr-TR" sz="1100" dirty="0">
                <a:solidFill>
                  <a:schemeClr val="bg1"/>
                </a:solidFill>
                <a:latin typeface="Lucida Sans" panose="020B0602030504020204" pitchFamily="34" charset="0"/>
                <a:cs typeface="+mn-cs"/>
              </a:rPr>
              <a:t>SFA 200-100</a:t>
            </a:r>
          </a:p>
          <a:p>
            <a:pPr fontAlgn="auto">
              <a:spcBef>
                <a:spcPts val="0"/>
              </a:spcBef>
              <a:spcAft>
                <a:spcPts val="0"/>
              </a:spcAft>
              <a:defRPr/>
            </a:pPr>
            <a:r>
              <a:rPr lang="tr-TR" sz="1100" dirty="0">
                <a:solidFill>
                  <a:schemeClr val="bg1"/>
                </a:solidFill>
                <a:latin typeface="Lucida Sans" panose="020B0602030504020204" pitchFamily="34" charset="0"/>
                <a:cs typeface="+mn-cs"/>
              </a:rPr>
              <a:t>SFA 200-120</a:t>
            </a: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437589" y="2653654"/>
            <a:ext cx="3522411" cy="2862720"/>
          </a:xfrm>
          <a:prstGeom prst="rect">
            <a:avLst/>
          </a:prstGeom>
        </p:spPr>
      </p:pic>
    </p:spTree>
    <p:extLst>
      <p:ext uri="{BB962C8B-B14F-4D97-AF65-F5344CB8AC3E}">
        <p14:creationId xmlns:p14="http://schemas.microsoft.com/office/powerpoint/2010/main" val="2479310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20000" y="4504739"/>
            <a:ext cx="3060000" cy="720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400" dirty="0">
              <a:solidFill>
                <a:schemeClr val="bg1"/>
              </a:solidFill>
              <a:latin typeface="Century Gothic" panose="020B0502020202020204" pitchFamily="34" charset="0"/>
            </a:endParaRPr>
          </a:p>
        </p:txBody>
      </p:sp>
      <p:sp>
        <p:nvSpPr>
          <p:cNvPr id="12" name="Rectangle 11"/>
          <p:cNvSpPr/>
          <p:nvPr/>
        </p:nvSpPr>
        <p:spPr>
          <a:xfrm>
            <a:off x="720000" y="5392183"/>
            <a:ext cx="3111635" cy="2585323"/>
          </a:xfrm>
          <a:prstGeom prst="rect">
            <a:avLst/>
          </a:prstGeom>
        </p:spPr>
        <p:txBody>
          <a:bodyPr wrap="square">
            <a:spAutoFit/>
          </a:bodyPr>
          <a:lstStyle/>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Eutelsat certified auto-pointing</a:t>
            </a:r>
          </a:p>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3-Axis movement</a:t>
            </a:r>
          </a:p>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Built-in DVB-S/S2 tuner</a:t>
            </a:r>
          </a:p>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Find satellite automatically</a:t>
            </a:r>
          </a:p>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Store 50 satellites for quick re-finding </a:t>
            </a:r>
          </a:p>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Define your limits</a:t>
            </a:r>
          </a:p>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Control via computer</a:t>
            </a:r>
          </a:p>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Secure with admin and user access levels </a:t>
            </a:r>
          </a:p>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English Turkish Menu</a:t>
            </a:r>
          </a:p>
        </p:txBody>
      </p:sp>
      <p:sp>
        <p:nvSpPr>
          <p:cNvPr id="13" name="Rectangle 12"/>
          <p:cNvSpPr/>
          <p:nvPr/>
        </p:nvSpPr>
        <p:spPr>
          <a:xfrm>
            <a:off x="3960000" y="2550521"/>
            <a:ext cx="2160000" cy="6694140"/>
          </a:xfrm>
          <a:prstGeom prst="rect">
            <a:avLst/>
          </a:prstGeom>
        </p:spPr>
        <p:txBody>
          <a:bodyPr wrap="square">
            <a:spAutoFit/>
          </a:bodyPr>
          <a:lstStyle/>
          <a:p>
            <a:r>
              <a:rPr lang="tr-TR" sz="1300" b="1" dirty="0">
                <a:latin typeface="+mj-lt"/>
              </a:rPr>
              <a:t>FEATURES</a:t>
            </a:r>
          </a:p>
          <a:p>
            <a:r>
              <a:rPr lang="en-US" sz="1300" dirty="0">
                <a:latin typeface="+mj-lt"/>
              </a:rPr>
              <a:t>Find satellite automatically and peak the satellite you find. Recall last satellite info and direct your antenna automatically. Select a satellite from your list of 700 satellites.</a:t>
            </a:r>
          </a:p>
          <a:p>
            <a:endParaRPr lang="en-US" sz="1300" dirty="0">
              <a:latin typeface="+mj-lt"/>
            </a:endParaRPr>
          </a:p>
          <a:p>
            <a:r>
              <a:rPr lang="en-US" sz="1300" dirty="0">
                <a:latin typeface="+mj-lt"/>
              </a:rPr>
              <a:t>Inclined satellite orbit tracking (with software </a:t>
            </a:r>
            <a:r>
              <a:rPr lang="en-US" sz="1300" dirty="0" err="1">
                <a:latin typeface="+mj-lt"/>
              </a:rPr>
              <a:t>licen</a:t>
            </a:r>
            <a:r>
              <a:rPr lang="tr-TR" sz="1300" dirty="0">
                <a:latin typeface="+mj-lt"/>
              </a:rPr>
              <a:t>s</a:t>
            </a:r>
            <a:r>
              <a:rPr lang="en-US" sz="1300" dirty="0">
                <a:latin typeface="+mj-lt"/>
              </a:rPr>
              <a:t>e option).</a:t>
            </a:r>
          </a:p>
          <a:p>
            <a:endParaRPr lang="en-US" sz="1300" dirty="0">
              <a:latin typeface="+mj-lt"/>
            </a:endParaRPr>
          </a:p>
          <a:p>
            <a:r>
              <a:rPr lang="tr-TR" sz="1300" b="1" dirty="0">
                <a:latin typeface="+mj-lt"/>
              </a:rPr>
              <a:t>DVB TUNER</a:t>
            </a:r>
          </a:p>
          <a:p>
            <a:r>
              <a:rPr lang="en-US" sz="1300" dirty="0">
                <a:latin typeface="+mj-lt"/>
              </a:rPr>
              <a:t>AKS250 can track satellites thanks to the DVB tuner inside by referring to a carrier signal or a beacon receiver. Tracking can be achieved with two methods: Step Track and Memory Track.    </a:t>
            </a:r>
          </a:p>
          <a:p>
            <a:endParaRPr lang="tr-TR" sz="1300" dirty="0">
              <a:latin typeface="+mj-lt"/>
            </a:endParaRPr>
          </a:p>
          <a:p>
            <a:r>
              <a:rPr lang="tr-TR" sz="1300" dirty="0">
                <a:latin typeface="+mj-lt"/>
              </a:rPr>
              <a:t>M</a:t>
            </a:r>
            <a:r>
              <a:rPr lang="en-US" sz="1300" dirty="0" err="1">
                <a:latin typeface="+mj-lt"/>
              </a:rPr>
              <a:t>anual</a:t>
            </a:r>
            <a:r>
              <a:rPr lang="en-US" sz="1300" dirty="0">
                <a:latin typeface="+mj-lt"/>
              </a:rPr>
              <a:t> and auto movements are on the same screen. </a:t>
            </a:r>
          </a:p>
          <a:p>
            <a:endParaRPr lang="en-US" sz="1300" dirty="0">
              <a:latin typeface="+mj-lt"/>
            </a:endParaRPr>
          </a:p>
          <a:p>
            <a:r>
              <a:rPr lang="tr-TR" sz="1300" dirty="0">
                <a:latin typeface="+mj-lt"/>
              </a:rPr>
              <a:t>There are </a:t>
            </a:r>
            <a:r>
              <a:rPr lang="en-US" sz="1300" dirty="0">
                <a:latin typeface="+mj-lt"/>
              </a:rPr>
              <a:t>PC via Ethernet or Serial (RS232/485) port</a:t>
            </a:r>
            <a:r>
              <a:rPr lang="tr-TR" sz="1300" dirty="0">
                <a:latin typeface="+mj-lt"/>
              </a:rPr>
              <a:t> options for remote control</a:t>
            </a:r>
            <a:r>
              <a:rPr lang="en-US" sz="1300" dirty="0">
                <a:latin typeface="+mj-lt"/>
              </a:rPr>
              <a:t>.</a:t>
            </a:r>
          </a:p>
          <a:p>
            <a:endParaRPr lang="en-US" sz="1300" dirty="0">
              <a:latin typeface="+mj-lt"/>
            </a:endParaRPr>
          </a:p>
          <a:p>
            <a:r>
              <a:rPr lang="tr-TR" sz="1300" dirty="0">
                <a:latin typeface="+mj-lt"/>
              </a:rPr>
              <a:t>It also features </a:t>
            </a:r>
            <a:r>
              <a:rPr lang="en-US" sz="1300" dirty="0">
                <a:latin typeface="+mj-lt"/>
              </a:rPr>
              <a:t>RF output activation after peaking completes.</a:t>
            </a:r>
            <a:endParaRPr lang="tr-TR" sz="1300" dirty="0">
              <a:latin typeface="+mj-lt"/>
            </a:endParaRPr>
          </a:p>
        </p:txBody>
      </p:sp>
      <p:sp>
        <p:nvSpPr>
          <p:cNvPr id="15" name="TextBox 14"/>
          <p:cNvSpPr txBox="1"/>
          <p:nvPr/>
        </p:nvSpPr>
        <p:spPr>
          <a:xfrm>
            <a:off x="720000" y="1800000"/>
            <a:ext cx="2805576" cy="861774"/>
          </a:xfrm>
          <a:prstGeom prst="rect">
            <a:avLst/>
          </a:prstGeom>
          <a:noFill/>
        </p:spPr>
        <p:txBody>
          <a:bodyPr wrap="none" rtlCol="0">
            <a:spAutoFit/>
          </a:bodyPr>
          <a:lstStyle/>
          <a:p>
            <a:r>
              <a:rPr lang="tr-TR" b="1" dirty="0">
                <a:solidFill>
                  <a:schemeClr val="accent2">
                    <a:lumMod val="75000"/>
                  </a:schemeClr>
                </a:solidFill>
                <a:latin typeface="Century Gothic" panose="020B0502020202020204" pitchFamily="34" charset="0"/>
              </a:rPr>
              <a:t>ANTENNA</a:t>
            </a:r>
          </a:p>
          <a:p>
            <a:r>
              <a:rPr lang="tr-TR" sz="3200" dirty="0">
                <a:latin typeface="Century Gothic" panose="020B0502020202020204" pitchFamily="34" charset="0"/>
              </a:rPr>
              <a:t>CONTROLLER</a:t>
            </a:r>
          </a:p>
        </p:txBody>
      </p:sp>
      <p:sp>
        <p:nvSpPr>
          <p:cNvPr id="14" name="TextBox 17"/>
          <p:cNvSpPr txBox="1"/>
          <p:nvPr/>
        </p:nvSpPr>
        <p:spPr>
          <a:xfrm>
            <a:off x="947739" y="4685251"/>
            <a:ext cx="1939027" cy="430887"/>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fontAlgn="auto">
              <a:spcBef>
                <a:spcPts val="0"/>
              </a:spcBef>
              <a:spcAft>
                <a:spcPts val="0"/>
              </a:spcAft>
              <a:defRPr/>
            </a:pPr>
            <a:r>
              <a:rPr lang="tr-TR" sz="1100" dirty="0">
                <a:solidFill>
                  <a:schemeClr val="bg1"/>
                </a:solidFill>
                <a:latin typeface="Lucida Sans" panose="020B0602030504020204" pitchFamily="34" charset="0"/>
                <a:cs typeface="+mn-cs"/>
              </a:rPr>
              <a:t>AKS-250</a:t>
            </a:r>
          </a:p>
          <a:p>
            <a:pPr fontAlgn="auto">
              <a:spcBef>
                <a:spcPts val="0"/>
              </a:spcBef>
              <a:spcAft>
                <a:spcPts val="0"/>
              </a:spcAft>
              <a:defRPr/>
            </a:pPr>
            <a:r>
              <a:rPr lang="tr-TR" sz="1100" dirty="0">
                <a:solidFill>
                  <a:schemeClr val="bg1"/>
                </a:solidFill>
                <a:latin typeface="Lucida Sans" panose="020B0602030504020204" pitchFamily="34" charset="0"/>
                <a:cs typeface="+mn-cs"/>
              </a:rPr>
              <a:t>POINTSAT</a:t>
            </a:r>
          </a:p>
        </p:txBody>
      </p:sp>
      <p:pic>
        <p:nvPicPr>
          <p:cNvPr id="9" name="Picture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34295" r="15863" b="17579"/>
          <a:stretch/>
        </p:blipFill>
        <p:spPr>
          <a:xfrm rot="120000">
            <a:off x="595291" y="3344111"/>
            <a:ext cx="3246569" cy="1160628"/>
          </a:xfrm>
          <a:prstGeom prst="rect">
            <a:avLst/>
          </a:prstGeom>
        </p:spPr>
      </p:pic>
    </p:spTree>
    <p:extLst>
      <p:ext uri="{BB962C8B-B14F-4D97-AF65-F5344CB8AC3E}">
        <p14:creationId xmlns:p14="http://schemas.microsoft.com/office/powerpoint/2010/main" val="1904520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0000" y="1384300"/>
            <a:ext cx="1725152" cy="646331"/>
          </a:xfrm>
          <a:prstGeom prst="rect">
            <a:avLst/>
          </a:prstGeom>
          <a:noFill/>
        </p:spPr>
        <p:txBody>
          <a:bodyPr wrap="none" rtlCol="0">
            <a:spAutoFit/>
          </a:bodyPr>
          <a:lstStyle/>
          <a:p>
            <a:r>
              <a:rPr lang="tr-TR" sz="3600" dirty="0">
                <a:solidFill>
                  <a:schemeClr val="bg1"/>
                </a:solidFill>
                <a:latin typeface="Agency FB" panose="020B0503020202020204" pitchFamily="34" charset="0"/>
              </a:rPr>
              <a:t>PRODUCTS</a:t>
            </a:r>
          </a:p>
        </p:txBody>
      </p:sp>
      <p:sp>
        <p:nvSpPr>
          <p:cNvPr id="11" name="Rectangle 10"/>
          <p:cNvSpPr/>
          <p:nvPr/>
        </p:nvSpPr>
        <p:spPr>
          <a:xfrm>
            <a:off x="720000" y="4323876"/>
            <a:ext cx="3060000" cy="7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400" dirty="0">
              <a:solidFill>
                <a:schemeClr val="bg1"/>
              </a:solidFill>
              <a:latin typeface="Century Gothic" panose="020B0502020202020204" pitchFamily="34" charset="0"/>
            </a:endParaRPr>
          </a:p>
        </p:txBody>
      </p:sp>
      <p:sp>
        <p:nvSpPr>
          <p:cNvPr id="12" name="Rectangle 11"/>
          <p:cNvSpPr/>
          <p:nvPr/>
        </p:nvSpPr>
        <p:spPr>
          <a:xfrm>
            <a:off x="719999" y="5182966"/>
            <a:ext cx="5777053" cy="2492990"/>
          </a:xfrm>
          <a:prstGeom prst="rect">
            <a:avLst/>
          </a:prstGeom>
        </p:spPr>
        <p:txBody>
          <a:bodyPr wrap="square">
            <a:spAutoFit/>
          </a:bodyPr>
          <a:lstStyle/>
          <a:p>
            <a:pPr marL="171450" indent="-171450">
              <a:buFont typeface="Arial" panose="020B0604020202020204" pitchFamily="34" charset="0"/>
              <a:buChar char="•"/>
            </a:pPr>
            <a:r>
              <a:rPr lang="en-US" sz="1300" dirty="0"/>
              <a:t>UHC</a:t>
            </a:r>
            <a:r>
              <a:rPr lang="tr-TR" sz="1300" dirty="0"/>
              <a:t>-</a:t>
            </a:r>
            <a:r>
              <a:rPr lang="en-US" sz="1300" dirty="0"/>
              <a:t>402</a:t>
            </a:r>
            <a:r>
              <a:rPr lang="tr-TR" sz="1300" dirty="0"/>
              <a:t> monitors 2 HPAs simultaneously and controls the active HPA. </a:t>
            </a:r>
          </a:p>
          <a:p>
            <a:pPr marL="171450" indent="-171450">
              <a:buFont typeface="Arial" panose="020B0604020202020204" pitchFamily="34" charset="0"/>
              <a:buChar char="•"/>
            </a:pPr>
            <a:r>
              <a:rPr lang="tr-TR" sz="1300" dirty="0"/>
              <a:t>It provides </a:t>
            </a:r>
            <a:r>
              <a:rPr lang="en-US" sz="1300" dirty="0"/>
              <a:t>redundancy</a:t>
            </a:r>
            <a:r>
              <a:rPr lang="tr-TR" sz="1300" dirty="0"/>
              <a:t> for connected HPAs</a:t>
            </a:r>
            <a:r>
              <a:rPr lang="en-US" sz="1300" dirty="0"/>
              <a:t>.</a:t>
            </a:r>
            <a:endParaRPr lang="tr-TR" sz="1300" dirty="0"/>
          </a:p>
          <a:p>
            <a:pPr marL="171450" indent="-171450">
              <a:buFont typeface="Arial" panose="020B0604020202020204" pitchFamily="34" charset="0"/>
              <a:buChar char="•"/>
            </a:pPr>
            <a:r>
              <a:rPr lang="tr-TR" sz="1300" dirty="0"/>
              <a:t>It has both visible and audible alarms for fault and alarm status, which you can reset anytime.</a:t>
            </a:r>
          </a:p>
          <a:p>
            <a:pPr marL="171450" indent="-171450">
              <a:buFont typeface="Arial" panose="020B0604020202020204" pitchFamily="34" charset="0"/>
              <a:buChar char="•"/>
            </a:pPr>
            <a:r>
              <a:rPr lang="tr-TR" sz="1300" dirty="0"/>
              <a:t>Transmit, Standby, RF on and RF Off status of HPAs are indicated by separate LEDs. </a:t>
            </a:r>
            <a:endParaRPr lang="en-US" sz="1300" dirty="0"/>
          </a:p>
          <a:p>
            <a:pPr marL="171450" indent="-171450">
              <a:buFont typeface="Arial" panose="020B0604020202020204" pitchFamily="34" charset="0"/>
              <a:buChar char="•"/>
            </a:pPr>
            <a:r>
              <a:rPr lang="tr-TR" sz="1300" dirty="0"/>
              <a:t>Using dedicated buttons, it is easy to switch into different modes of RF On, RF Off, Transmit, Standby. </a:t>
            </a:r>
            <a:endParaRPr lang="en-US" sz="1300" dirty="0"/>
          </a:p>
          <a:p>
            <a:pPr marL="171450" indent="-171450">
              <a:buFont typeface="Arial" panose="020B0604020202020204" pitchFamily="34" charset="0"/>
              <a:buChar char="•"/>
            </a:pPr>
            <a:r>
              <a:rPr lang="tr-TR" sz="1300" dirty="0"/>
              <a:t>It is possible to monitor device logs and monitor and update most of the major parameters of the device.</a:t>
            </a:r>
          </a:p>
          <a:p>
            <a:pPr marL="171450" indent="-171450">
              <a:buFont typeface="Arial" panose="020B0604020202020204" pitchFamily="34" charset="0"/>
              <a:buChar char="•"/>
            </a:pPr>
            <a:r>
              <a:rPr lang="tr-TR" sz="1300" dirty="0"/>
              <a:t>With the help of its wide screen, it is possible to monitor redundancy state and output and reflected powers of both HPAs simultaneously. </a:t>
            </a:r>
            <a:endParaRPr lang="en-US" sz="1300" dirty="0"/>
          </a:p>
        </p:txBody>
      </p:sp>
      <p:sp>
        <p:nvSpPr>
          <p:cNvPr id="15" name="TextBox 14"/>
          <p:cNvSpPr txBox="1"/>
          <p:nvPr/>
        </p:nvSpPr>
        <p:spPr>
          <a:xfrm>
            <a:off x="720000" y="1800000"/>
            <a:ext cx="2805576" cy="861774"/>
          </a:xfrm>
          <a:prstGeom prst="rect">
            <a:avLst/>
          </a:prstGeom>
          <a:noFill/>
        </p:spPr>
        <p:txBody>
          <a:bodyPr wrap="none" rtlCol="0">
            <a:spAutoFit/>
          </a:bodyPr>
          <a:lstStyle/>
          <a:p>
            <a:r>
              <a:rPr lang="tr-TR" b="1" dirty="0">
                <a:solidFill>
                  <a:schemeClr val="accent2">
                    <a:lumMod val="75000"/>
                  </a:schemeClr>
                </a:solidFill>
                <a:latin typeface="Century Gothic" panose="020B0502020202020204" pitchFamily="34" charset="0"/>
              </a:rPr>
              <a:t>HPA</a:t>
            </a:r>
          </a:p>
          <a:p>
            <a:r>
              <a:rPr lang="tr-TR" sz="3200" dirty="0">
                <a:latin typeface="Century Gothic" panose="020B0502020202020204" pitchFamily="34" charset="0"/>
              </a:rPr>
              <a:t>CONTROLLER</a:t>
            </a:r>
          </a:p>
        </p:txBody>
      </p:sp>
      <p:sp>
        <p:nvSpPr>
          <p:cNvPr id="14" name="TextBox 17"/>
          <p:cNvSpPr txBox="1"/>
          <p:nvPr/>
        </p:nvSpPr>
        <p:spPr>
          <a:xfrm>
            <a:off x="1067968" y="4553071"/>
            <a:ext cx="1939027" cy="261610"/>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fontAlgn="auto">
              <a:spcBef>
                <a:spcPts val="0"/>
              </a:spcBef>
              <a:spcAft>
                <a:spcPts val="0"/>
              </a:spcAft>
              <a:defRPr/>
            </a:pPr>
            <a:r>
              <a:rPr lang="tr-TR" sz="1100" dirty="0">
                <a:latin typeface="Lucida Sans" panose="020B0602030504020204" pitchFamily="34" charset="0"/>
                <a:cs typeface="+mn-cs"/>
              </a:rPr>
              <a:t>UHC-402</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00" y="3113196"/>
            <a:ext cx="5668904" cy="648281"/>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5513"/>
          <a:stretch/>
        </p:blipFill>
        <p:spPr>
          <a:xfrm>
            <a:off x="810999" y="7675956"/>
            <a:ext cx="5349169" cy="1995889"/>
          </a:xfrm>
          <a:prstGeom prst="rect">
            <a:avLst/>
          </a:prstGeom>
        </p:spPr>
      </p:pic>
    </p:spTree>
    <p:extLst>
      <p:ext uri="{BB962C8B-B14F-4D97-AF65-F5344CB8AC3E}">
        <p14:creationId xmlns:p14="http://schemas.microsoft.com/office/powerpoint/2010/main" val="2299039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0000" y="1384300"/>
            <a:ext cx="1725152" cy="646331"/>
          </a:xfrm>
          <a:prstGeom prst="rect">
            <a:avLst/>
          </a:prstGeom>
          <a:noFill/>
        </p:spPr>
        <p:txBody>
          <a:bodyPr wrap="none" rtlCol="0">
            <a:spAutoFit/>
          </a:bodyPr>
          <a:lstStyle/>
          <a:p>
            <a:r>
              <a:rPr lang="tr-TR" sz="3600" dirty="0">
                <a:solidFill>
                  <a:schemeClr val="bg1"/>
                </a:solidFill>
                <a:latin typeface="Agency FB" panose="020B0503020202020204" pitchFamily="34" charset="0"/>
              </a:rPr>
              <a:t>PRODUCTS</a:t>
            </a:r>
          </a:p>
        </p:txBody>
      </p:sp>
      <p:sp>
        <p:nvSpPr>
          <p:cNvPr id="11" name="Rectangle 10"/>
          <p:cNvSpPr/>
          <p:nvPr/>
        </p:nvSpPr>
        <p:spPr>
          <a:xfrm>
            <a:off x="648000" y="4320000"/>
            <a:ext cx="1800000" cy="7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a:solidFill>
                  <a:schemeClr val="tx1"/>
                </a:solidFill>
                <a:latin typeface="Century Gothic" panose="020B0502020202020204" pitchFamily="34" charset="0"/>
              </a:rPr>
              <a:t>SWC-210</a:t>
            </a:r>
          </a:p>
        </p:txBody>
      </p:sp>
      <p:sp>
        <p:nvSpPr>
          <p:cNvPr id="12" name="Rectangle 11"/>
          <p:cNvSpPr/>
          <p:nvPr/>
        </p:nvSpPr>
        <p:spPr>
          <a:xfrm>
            <a:off x="648000" y="5211714"/>
            <a:ext cx="1980000" cy="3139321"/>
          </a:xfrm>
          <a:prstGeom prst="rect">
            <a:avLst/>
          </a:prstGeom>
        </p:spPr>
        <p:txBody>
          <a:bodyPr wrap="square">
            <a:spAutoFit/>
          </a:bodyPr>
          <a:lstStyle/>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2:1 automatic and manual switch</a:t>
            </a:r>
          </a:p>
          <a:p>
            <a:pPr marL="171450" indent="-171450">
              <a:lnSpc>
                <a:spcPct val="150000"/>
              </a:lnSpc>
              <a:buFont typeface="Wingdings" panose="05000000000000000000" pitchFamily="2" charset="2"/>
              <a:buChar char="§"/>
            </a:pPr>
            <a:r>
              <a:rPr lang="en-US" sz="1100" dirty="0">
                <a:latin typeface="Segoe UI" panose="020B0502040204020203" pitchFamily="34" charset="0"/>
                <a:cs typeface="Segoe UI" panose="020B0502040204020203" pitchFamily="34" charset="0"/>
              </a:rPr>
              <a:t>2:1 redundancy </a:t>
            </a:r>
            <a:r>
              <a:rPr lang="tr-TR" sz="1100" dirty="0">
                <a:latin typeface="Segoe UI" panose="020B0502040204020203" pitchFamily="34" charset="0"/>
                <a:cs typeface="Segoe UI" panose="020B0502040204020203" pitchFamily="34" charset="0"/>
              </a:rPr>
              <a:t>control</a:t>
            </a:r>
            <a:endParaRPr lang="en-US" sz="1100" dirty="0">
              <a:latin typeface="Segoe UI" panose="020B0502040204020203" pitchFamily="34" charset="0"/>
              <a:cs typeface="Segoe UI" panose="020B0502040204020203" pitchFamily="34" charset="0"/>
            </a:endParaRP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C</a:t>
            </a:r>
            <a:r>
              <a:rPr lang="en-US" sz="1100" dirty="0">
                <a:latin typeface="Segoe UI" panose="020B0502040204020203" pitchFamily="34" charset="0"/>
                <a:cs typeface="Segoe UI" panose="020B0502040204020203" pitchFamily="34" charset="0"/>
              </a:rPr>
              <a:t>an be used for all </a:t>
            </a:r>
            <a:r>
              <a:rPr lang="tr-TR" sz="1100" dirty="0">
                <a:latin typeface="Segoe UI" panose="020B0502040204020203" pitchFamily="34" charset="0"/>
                <a:cs typeface="Segoe UI" panose="020B0502040204020203" pitchFamily="34" charset="0"/>
              </a:rPr>
              <a:t>uplink</a:t>
            </a:r>
            <a:r>
              <a:rPr lang="en-US" sz="1100" dirty="0">
                <a:latin typeface="Segoe UI" panose="020B0502040204020203" pitchFamily="34" charset="0"/>
                <a:cs typeface="Segoe UI" panose="020B0502040204020203" pitchFamily="34" charset="0"/>
              </a:rPr>
              <a:t> and </a:t>
            </a:r>
            <a:r>
              <a:rPr lang="tr-TR" sz="1100" dirty="0">
                <a:latin typeface="Segoe UI" panose="020B0502040204020203" pitchFamily="34" charset="0"/>
                <a:cs typeface="Segoe UI" panose="020B0502040204020203" pitchFamily="34" charset="0"/>
              </a:rPr>
              <a:t>downlink</a:t>
            </a:r>
            <a:r>
              <a:rPr lang="en-US" sz="1100" dirty="0">
                <a:latin typeface="Segoe UI" panose="020B0502040204020203" pitchFamily="34" charset="0"/>
                <a:cs typeface="Segoe UI" panose="020B0502040204020203" pitchFamily="34" charset="0"/>
              </a:rPr>
              <a:t> systems</a:t>
            </a: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C</a:t>
            </a:r>
            <a:r>
              <a:rPr lang="en-US" sz="1100" dirty="0" err="1">
                <a:latin typeface="Segoe UI" panose="020B0502040204020203" pitchFamily="34" charset="0"/>
                <a:cs typeface="Segoe UI" panose="020B0502040204020203" pitchFamily="34" charset="0"/>
              </a:rPr>
              <a:t>hecks</a:t>
            </a:r>
            <a:r>
              <a:rPr lang="en-US" sz="1100" dirty="0">
                <a:latin typeface="Segoe UI" panose="020B0502040204020203" pitchFamily="34" charset="0"/>
                <a:cs typeface="Segoe UI" panose="020B0502040204020203" pitchFamily="34" charset="0"/>
              </a:rPr>
              <a:t> the alarm status of devices in 2:1 systems and switches the device to output safely and quickly</a:t>
            </a: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C</a:t>
            </a:r>
            <a:r>
              <a:rPr lang="en-US" sz="1100" dirty="0" err="1">
                <a:latin typeface="Segoe UI" panose="020B0502040204020203" pitchFamily="34" charset="0"/>
                <a:cs typeface="Segoe UI" panose="020B0502040204020203" pitchFamily="34" charset="0"/>
              </a:rPr>
              <a:t>ontrol</a:t>
            </a:r>
            <a:r>
              <a:rPr lang="tr-TR" sz="1100" dirty="0">
                <a:latin typeface="Segoe UI" panose="020B0502040204020203" pitchFamily="34" charset="0"/>
                <a:cs typeface="Segoe UI" panose="020B0502040204020203" pitchFamily="34" charset="0"/>
              </a:rPr>
              <a:t>s</a:t>
            </a:r>
            <a:r>
              <a:rPr lang="en-US" sz="1100" dirty="0">
                <a:latin typeface="Segoe UI" panose="020B0502040204020203" pitchFamily="34" charset="0"/>
                <a:cs typeface="Segoe UI" panose="020B0502040204020203" pitchFamily="34" charset="0"/>
              </a:rPr>
              <a:t> any device </a:t>
            </a:r>
            <a:r>
              <a:rPr lang="en-US" sz="1100" dirty="0" err="1">
                <a:latin typeface="Segoe UI" panose="020B0502040204020203" pitchFamily="34" charset="0"/>
                <a:cs typeface="Segoe UI" panose="020B0502040204020203" pitchFamily="34" charset="0"/>
              </a:rPr>
              <a:t>wi</a:t>
            </a:r>
            <a:r>
              <a:rPr lang="tr-TR" sz="1100" dirty="0">
                <a:latin typeface="Segoe UI" panose="020B0502040204020203" pitchFamily="34" charset="0"/>
                <a:cs typeface="Segoe UI" panose="020B0502040204020203" pitchFamily="34" charset="0"/>
              </a:rPr>
              <a:t>t</a:t>
            </a:r>
            <a:r>
              <a:rPr lang="en-US" sz="1100" dirty="0">
                <a:latin typeface="Segoe UI" panose="020B0502040204020203" pitchFamily="34" charset="0"/>
                <a:cs typeface="Segoe UI" panose="020B0502040204020203" pitchFamily="34" charset="0"/>
              </a:rPr>
              <a:t>h </a:t>
            </a:r>
            <a:r>
              <a:rPr lang="tr-TR" sz="1100" dirty="0">
                <a:latin typeface="Segoe UI" panose="020B0502040204020203" pitchFamily="34" charset="0"/>
                <a:cs typeface="Segoe UI" panose="020B0502040204020203" pitchFamily="34" charset="0"/>
              </a:rPr>
              <a:t>a</a:t>
            </a:r>
            <a:r>
              <a:rPr lang="en-US" sz="1100" dirty="0" err="1">
                <a:latin typeface="Segoe UI" panose="020B0502040204020203" pitchFamily="34" charset="0"/>
                <a:cs typeface="Segoe UI" panose="020B0502040204020203" pitchFamily="34" charset="0"/>
              </a:rPr>
              <a:t>larm</a:t>
            </a:r>
            <a:r>
              <a:rPr lang="en-US" sz="1100" dirty="0">
                <a:latin typeface="Segoe UI" panose="020B0502040204020203" pitchFamily="34" charset="0"/>
                <a:cs typeface="Segoe UI" panose="020B0502040204020203" pitchFamily="34" charset="0"/>
              </a:rPr>
              <a:t> </a:t>
            </a:r>
            <a:r>
              <a:rPr lang="tr-TR" sz="1100" dirty="0">
                <a:latin typeface="Segoe UI" panose="020B0502040204020203" pitchFamily="34" charset="0"/>
                <a:cs typeface="Segoe UI" panose="020B0502040204020203" pitchFamily="34" charset="0"/>
              </a:rPr>
              <a:t>o</a:t>
            </a:r>
            <a:r>
              <a:rPr lang="en-US" sz="1100" dirty="0" err="1">
                <a:latin typeface="Segoe UI" panose="020B0502040204020203" pitchFamily="34" charset="0"/>
                <a:cs typeface="Segoe UI" panose="020B0502040204020203" pitchFamily="34" charset="0"/>
              </a:rPr>
              <a:t>utput</a:t>
            </a:r>
            <a:r>
              <a:rPr lang="en-US" sz="1100" dirty="0">
                <a:latin typeface="Segoe UI" panose="020B0502040204020203" pitchFamily="34" charset="0"/>
                <a:cs typeface="Segoe UI" panose="020B0502040204020203" pitchFamily="34" charset="0"/>
              </a:rPr>
              <a:t> </a:t>
            </a:r>
            <a:endParaRPr lang="tr-TR" sz="1100" dirty="0">
              <a:latin typeface="Segoe UI" panose="020B0502040204020203" pitchFamily="34" charset="0"/>
              <a:cs typeface="Segoe UI" panose="020B0502040204020203" pitchFamily="34" charset="0"/>
            </a:endParaRPr>
          </a:p>
          <a:p>
            <a:pPr marL="171450" indent="-171450">
              <a:lnSpc>
                <a:spcPct val="150000"/>
              </a:lnSpc>
              <a:buFont typeface="Wingdings" panose="05000000000000000000" pitchFamily="2" charset="2"/>
              <a:buChar char="§"/>
            </a:pPr>
            <a:r>
              <a:rPr lang="en-US" sz="1100" dirty="0">
                <a:latin typeface="Segoe UI" panose="020B0502040204020203" pitchFamily="34" charset="0"/>
                <a:cs typeface="Segoe UI" panose="020B0502040204020203" pitchFamily="34" charset="0"/>
              </a:rPr>
              <a:t>DC</a:t>
            </a:r>
            <a:r>
              <a:rPr lang="tr-TR" sz="1100" dirty="0">
                <a:latin typeface="Segoe UI" panose="020B0502040204020203" pitchFamily="34" charset="0"/>
                <a:cs typeface="Segoe UI" panose="020B0502040204020203" pitchFamily="34" charset="0"/>
              </a:rPr>
              <a:t>-</a:t>
            </a:r>
            <a:r>
              <a:rPr lang="en-US" sz="1100" dirty="0">
                <a:latin typeface="Segoe UI" panose="020B0502040204020203" pitchFamily="34" charset="0"/>
                <a:cs typeface="Segoe UI" panose="020B0502040204020203" pitchFamily="34" charset="0"/>
              </a:rPr>
              <a:t>18 GHz</a:t>
            </a:r>
            <a:r>
              <a:rPr lang="tr-TR" sz="1100" dirty="0">
                <a:latin typeface="Segoe UI" panose="020B0502040204020203" pitchFamily="34" charset="0"/>
                <a:cs typeface="Segoe UI" panose="020B0502040204020203" pitchFamily="34" charset="0"/>
              </a:rPr>
              <a:t> &amp; W/G switch</a:t>
            </a:r>
          </a:p>
        </p:txBody>
      </p:sp>
      <p:sp>
        <p:nvSpPr>
          <p:cNvPr id="15" name="TextBox 14"/>
          <p:cNvSpPr txBox="1"/>
          <p:nvPr/>
        </p:nvSpPr>
        <p:spPr>
          <a:xfrm>
            <a:off x="720000" y="1800000"/>
            <a:ext cx="2805576" cy="861774"/>
          </a:xfrm>
          <a:prstGeom prst="rect">
            <a:avLst/>
          </a:prstGeom>
          <a:noFill/>
        </p:spPr>
        <p:txBody>
          <a:bodyPr wrap="none" rtlCol="0">
            <a:spAutoFit/>
          </a:bodyPr>
          <a:lstStyle/>
          <a:p>
            <a:r>
              <a:rPr lang="tr-TR" b="1" dirty="0">
                <a:solidFill>
                  <a:schemeClr val="accent2">
                    <a:lumMod val="75000"/>
                  </a:schemeClr>
                </a:solidFill>
                <a:latin typeface="Century Gothic" panose="020B0502020202020204" pitchFamily="34" charset="0"/>
              </a:rPr>
              <a:t>REDUNDANCY</a:t>
            </a:r>
          </a:p>
          <a:p>
            <a:r>
              <a:rPr lang="tr-TR" sz="3200" dirty="0">
                <a:latin typeface="Century Gothic" panose="020B0502020202020204" pitchFamily="34" charset="0"/>
              </a:rPr>
              <a:t>CONTROLLER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00" y="2880000"/>
            <a:ext cx="5501908" cy="1205615"/>
          </a:xfrm>
          <a:prstGeom prst="rect">
            <a:avLst/>
          </a:prstGeom>
        </p:spPr>
      </p:pic>
      <p:sp>
        <p:nvSpPr>
          <p:cNvPr id="9" name="Rectangle 8"/>
          <p:cNvSpPr/>
          <p:nvPr/>
        </p:nvSpPr>
        <p:spPr>
          <a:xfrm>
            <a:off x="2520000" y="5211714"/>
            <a:ext cx="1929331" cy="2885405"/>
          </a:xfrm>
          <a:prstGeom prst="rect">
            <a:avLst/>
          </a:prstGeom>
        </p:spPr>
        <p:txBody>
          <a:bodyPr wrap="square">
            <a:spAutoFit/>
          </a:bodyPr>
          <a:lstStyle/>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Automatic and manual switch</a:t>
            </a: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1:1 redundancy control</a:t>
            </a:r>
            <a:endParaRPr lang="en-US" sz="1100" dirty="0">
              <a:latin typeface="Segoe UI" panose="020B0502040204020203" pitchFamily="34" charset="0"/>
              <a:cs typeface="Segoe UI" panose="020B0502040204020203" pitchFamily="34" charset="0"/>
            </a:endParaRP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Easy to use </a:t>
            </a: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Monitors active and passive devices and the general status via LEDs</a:t>
            </a: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Compatible with a wide range of devices </a:t>
            </a:r>
            <a:endParaRPr lang="en-US" sz="1100" dirty="0">
              <a:latin typeface="Segoe UI" panose="020B0502040204020203" pitchFamily="34" charset="0"/>
              <a:cs typeface="Segoe UI" panose="020B0502040204020203" pitchFamily="34" charset="0"/>
            </a:endParaRP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Control via ethernet</a:t>
            </a: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DC-18 GHz &amp; W/G switch</a:t>
            </a:r>
          </a:p>
        </p:txBody>
      </p:sp>
      <p:sp>
        <p:nvSpPr>
          <p:cNvPr id="10" name="Rectangle 9"/>
          <p:cNvSpPr/>
          <p:nvPr/>
        </p:nvSpPr>
        <p:spPr>
          <a:xfrm>
            <a:off x="4391999" y="5211714"/>
            <a:ext cx="1929331" cy="3647152"/>
          </a:xfrm>
          <a:prstGeom prst="rect">
            <a:avLst/>
          </a:prstGeom>
        </p:spPr>
        <p:txBody>
          <a:bodyPr wrap="square">
            <a:spAutoFit/>
          </a:bodyPr>
          <a:lstStyle/>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Manual switch</a:t>
            </a: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A manual switch provides up to 4 different switch control inside one case</a:t>
            </a:r>
            <a:endParaRPr lang="en-US" sz="1100" dirty="0">
              <a:latin typeface="Segoe UI" panose="020B0502040204020203" pitchFamily="34" charset="0"/>
              <a:cs typeface="Segoe UI" panose="020B0502040204020203" pitchFamily="34" charset="0"/>
            </a:endParaRP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Different switch combinations</a:t>
            </a:r>
            <a:endParaRPr lang="en-US" sz="1100" dirty="0">
              <a:latin typeface="Segoe UI" panose="020B0502040204020203" pitchFamily="34" charset="0"/>
              <a:cs typeface="Segoe UI" panose="020B0502040204020203" pitchFamily="34" charset="0"/>
            </a:endParaRP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Suitable for maintenance, polarization switch, measurement and combination applications</a:t>
            </a: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Control via ethernet</a:t>
            </a:r>
          </a:p>
          <a:p>
            <a:pPr marL="171450" indent="-171450">
              <a:lnSpc>
                <a:spcPct val="150000"/>
              </a:lnSpc>
              <a:buFont typeface="Wingdings" panose="05000000000000000000" pitchFamily="2" charset="2"/>
              <a:buChar char="§"/>
            </a:pPr>
            <a:r>
              <a:rPr lang="tr-TR" sz="1100" dirty="0">
                <a:latin typeface="Segoe UI" panose="020B0502040204020203" pitchFamily="34" charset="0"/>
                <a:cs typeface="Segoe UI" panose="020B0502040204020203" pitchFamily="34" charset="0"/>
              </a:rPr>
              <a:t>DC-18 GHz &amp; W/G switch</a:t>
            </a:r>
          </a:p>
          <a:p>
            <a:pPr marL="171450" indent="-171450">
              <a:lnSpc>
                <a:spcPct val="150000"/>
              </a:lnSpc>
              <a:buFont typeface="Wingdings" panose="05000000000000000000" pitchFamily="2" charset="2"/>
              <a:buChar char="§"/>
            </a:pPr>
            <a:endParaRPr lang="tr-TR" sz="1100" dirty="0">
              <a:latin typeface="Segoe UI" panose="020B0502040204020203" pitchFamily="34" charset="0"/>
              <a:cs typeface="Segoe UI" panose="020B0502040204020203" pitchFamily="34" charset="0"/>
            </a:endParaRPr>
          </a:p>
          <a:p>
            <a:pPr marL="171450" indent="-171450">
              <a:lnSpc>
                <a:spcPct val="150000"/>
              </a:lnSpc>
              <a:buFont typeface="Wingdings" panose="05000000000000000000" pitchFamily="2" charset="2"/>
              <a:buChar char="§"/>
            </a:pPr>
            <a:endParaRPr lang="tr-TR" sz="1100" dirty="0">
              <a:latin typeface="Segoe UI" panose="020B0502040204020203" pitchFamily="34" charset="0"/>
              <a:cs typeface="Segoe UI" panose="020B0502040204020203" pitchFamily="34" charset="0"/>
            </a:endParaRPr>
          </a:p>
        </p:txBody>
      </p:sp>
      <p:sp>
        <p:nvSpPr>
          <p:cNvPr id="13" name="Rectangle 12"/>
          <p:cNvSpPr/>
          <p:nvPr/>
        </p:nvSpPr>
        <p:spPr>
          <a:xfrm>
            <a:off x="2520000" y="4320000"/>
            <a:ext cx="1800000" cy="7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a:solidFill>
                  <a:schemeClr val="tx1"/>
                </a:solidFill>
                <a:latin typeface="Century Gothic" panose="020B0502020202020204" pitchFamily="34" charset="0"/>
              </a:rPr>
              <a:t>SWC-100</a:t>
            </a:r>
          </a:p>
        </p:txBody>
      </p:sp>
      <p:sp>
        <p:nvSpPr>
          <p:cNvPr id="16" name="Rectangle 15"/>
          <p:cNvSpPr/>
          <p:nvPr/>
        </p:nvSpPr>
        <p:spPr>
          <a:xfrm>
            <a:off x="4392000" y="4320000"/>
            <a:ext cx="1800000" cy="7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400" dirty="0">
                <a:solidFill>
                  <a:schemeClr val="tx1"/>
                </a:solidFill>
                <a:latin typeface="Century Gothic" panose="020B0502020202020204" pitchFamily="34" charset="0"/>
              </a:rPr>
              <a:t>SWC-150</a:t>
            </a:r>
          </a:p>
        </p:txBody>
      </p:sp>
    </p:spTree>
    <p:extLst>
      <p:ext uri="{BB962C8B-B14F-4D97-AF65-F5344CB8AC3E}">
        <p14:creationId xmlns:p14="http://schemas.microsoft.com/office/powerpoint/2010/main" val="123837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20000" y="4020560"/>
            <a:ext cx="2880000" cy="72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400" dirty="0">
              <a:solidFill>
                <a:schemeClr val="bg1"/>
              </a:solidFill>
              <a:latin typeface="Century Gothic" panose="020B0502020202020204" pitchFamily="34" charset="0"/>
            </a:endParaRPr>
          </a:p>
        </p:txBody>
      </p:sp>
      <p:sp>
        <p:nvSpPr>
          <p:cNvPr id="12" name="Rectangle 11"/>
          <p:cNvSpPr/>
          <p:nvPr/>
        </p:nvSpPr>
        <p:spPr>
          <a:xfrm>
            <a:off x="720000" y="4974023"/>
            <a:ext cx="3018216" cy="2308324"/>
          </a:xfrm>
          <a:prstGeom prst="rect">
            <a:avLst/>
          </a:prstGeom>
        </p:spPr>
        <p:txBody>
          <a:bodyPr wrap="square">
            <a:spAutoFit/>
          </a:bodyPr>
          <a:lstStyle/>
          <a:p>
            <a:pPr marL="171450" indent="-171450">
              <a:lnSpc>
                <a:spcPct val="150000"/>
              </a:lnSpc>
              <a:buFont typeface="Wingdings" panose="05000000000000000000" pitchFamily="2" charset="2"/>
              <a:buChar char="§"/>
            </a:pPr>
            <a:r>
              <a:rPr lang="en-US" sz="1200" dirty="0">
                <a:latin typeface="Segoe UI" panose="020B0502040204020203" pitchFamily="34" charset="0"/>
                <a:cs typeface="Segoe UI" panose="020B0502040204020203" pitchFamily="34" charset="0"/>
              </a:rPr>
              <a:t>HPAs, modulators or upconverters can be used as power control device.</a:t>
            </a:r>
          </a:p>
          <a:p>
            <a:pPr marL="171450" indent="-171450">
              <a:lnSpc>
                <a:spcPct val="150000"/>
              </a:lnSpc>
              <a:buFont typeface="Wingdings" panose="05000000000000000000" pitchFamily="2" charset="2"/>
              <a:buChar char="§"/>
            </a:pPr>
            <a:r>
              <a:rPr lang="en-US" sz="1200" dirty="0">
                <a:latin typeface="Segoe UI" panose="020B0502040204020203" pitchFamily="34" charset="0"/>
                <a:cs typeface="Segoe UI" panose="020B0502040204020203" pitchFamily="34" charset="0"/>
              </a:rPr>
              <a:t>An external receiver can be used instead of the interval receiver.</a:t>
            </a:r>
          </a:p>
          <a:p>
            <a:pPr marL="171450" indent="-171450">
              <a:lnSpc>
                <a:spcPct val="150000"/>
              </a:lnSpc>
              <a:buFont typeface="Wingdings" panose="05000000000000000000" pitchFamily="2" charset="2"/>
              <a:buChar char="§"/>
            </a:pPr>
            <a:r>
              <a:rPr lang="en-US" sz="1200" dirty="0">
                <a:latin typeface="Segoe UI" panose="020B0502040204020203" pitchFamily="34" charset="0"/>
                <a:cs typeface="Segoe UI" panose="020B0502040204020203" pitchFamily="34" charset="0"/>
              </a:rPr>
              <a:t>In case of a failure in the connection with power control devices, locking to the reception signal or power overload the UPC 110 alerts you with an alarm.</a:t>
            </a:r>
          </a:p>
        </p:txBody>
      </p:sp>
      <p:sp>
        <p:nvSpPr>
          <p:cNvPr id="13" name="Rectangle 12"/>
          <p:cNvSpPr/>
          <p:nvPr/>
        </p:nvSpPr>
        <p:spPr>
          <a:xfrm>
            <a:off x="3960000" y="3931998"/>
            <a:ext cx="2416737" cy="3416320"/>
          </a:xfrm>
          <a:prstGeom prst="rect">
            <a:avLst/>
          </a:prstGeom>
        </p:spPr>
        <p:txBody>
          <a:bodyPr wrap="square">
            <a:spAutoFit/>
          </a:bodyPr>
          <a:lstStyle/>
          <a:p>
            <a:r>
              <a:rPr lang="en-US" sz="1200" dirty="0">
                <a:latin typeface="+mj-lt"/>
              </a:rPr>
              <a:t>UPC</a:t>
            </a:r>
            <a:r>
              <a:rPr lang="tr-TR" sz="1200" dirty="0">
                <a:latin typeface="+mj-lt"/>
              </a:rPr>
              <a:t>-</a:t>
            </a:r>
            <a:r>
              <a:rPr lang="en-US" sz="1200" dirty="0">
                <a:latin typeface="+mj-lt"/>
              </a:rPr>
              <a:t>110 keeps downlink signal stable at the previous adjusted level, by increasing or decreasing output level of the power control unit according to the reference level of the internal or external receivers.</a:t>
            </a:r>
            <a:endParaRPr lang="tr-TR" sz="1200" dirty="0">
              <a:latin typeface="+mj-lt"/>
            </a:endParaRPr>
          </a:p>
          <a:p>
            <a:endParaRPr lang="tr-TR" sz="1200" dirty="0">
              <a:latin typeface="+mj-lt"/>
            </a:endParaRPr>
          </a:p>
          <a:p>
            <a:r>
              <a:rPr lang="en-US" sz="1200" dirty="0">
                <a:latin typeface="+mj-lt"/>
              </a:rPr>
              <a:t>In 1:1 redundancy systems UPC</a:t>
            </a:r>
            <a:r>
              <a:rPr lang="tr-TR" sz="1200" dirty="0">
                <a:latin typeface="+mj-lt"/>
              </a:rPr>
              <a:t>-</a:t>
            </a:r>
            <a:r>
              <a:rPr lang="en-US" sz="1200" dirty="0">
                <a:latin typeface="+mj-lt"/>
              </a:rPr>
              <a:t> 110 keeps output signal level</a:t>
            </a:r>
            <a:r>
              <a:rPr lang="tr-TR" sz="1200" dirty="0">
                <a:latin typeface="+mj-lt"/>
              </a:rPr>
              <a:t>s </a:t>
            </a:r>
            <a:r>
              <a:rPr lang="en-US" sz="1200" dirty="0">
                <a:latin typeface="+mj-lt"/>
              </a:rPr>
              <a:t> of </a:t>
            </a:r>
            <a:r>
              <a:rPr lang="tr-TR" sz="1200" dirty="0">
                <a:latin typeface="+mj-lt"/>
              </a:rPr>
              <a:t>both </a:t>
            </a:r>
            <a:r>
              <a:rPr lang="en-US" sz="1200" dirty="0">
                <a:latin typeface="+mj-lt"/>
              </a:rPr>
              <a:t>the device on air and </a:t>
            </a:r>
            <a:r>
              <a:rPr lang="tr-TR" sz="1200" dirty="0">
                <a:latin typeface="+mj-lt"/>
              </a:rPr>
              <a:t>the </a:t>
            </a:r>
            <a:r>
              <a:rPr lang="en-US" sz="1200" dirty="0">
                <a:latin typeface="+mj-lt"/>
              </a:rPr>
              <a:t>redundant device at the same level</a:t>
            </a:r>
            <a:r>
              <a:rPr lang="tr-TR" sz="1200" dirty="0">
                <a:latin typeface="+mj-lt"/>
              </a:rPr>
              <a:t> b</a:t>
            </a:r>
            <a:r>
              <a:rPr lang="en-US" sz="1200" dirty="0">
                <a:latin typeface="+mj-lt"/>
              </a:rPr>
              <a:t>y adjusting output levels in accordance with each other.</a:t>
            </a:r>
            <a:endParaRPr lang="tr-TR" sz="1200" dirty="0">
              <a:latin typeface="+mj-lt"/>
            </a:endParaRPr>
          </a:p>
          <a:p>
            <a:endParaRPr lang="tr-TR" sz="1200" dirty="0">
              <a:latin typeface="+mj-lt"/>
            </a:endParaRPr>
          </a:p>
          <a:p>
            <a:r>
              <a:rPr lang="en-US" sz="1200" dirty="0">
                <a:latin typeface="+mj-lt"/>
              </a:rPr>
              <a:t>Maximum power changing can be limited. Limits of intervention, control density and alarm levels can be configured.</a:t>
            </a:r>
          </a:p>
        </p:txBody>
      </p:sp>
      <p:sp>
        <p:nvSpPr>
          <p:cNvPr id="15" name="TextBox 14"/>
          <p:cNvSpPr txBox="1"/>
          <p:nvPr/>
        </p:nvSpPr>
        <p:spPr>
          <a:xfrm>
            <a:off x="720000" y="1800000"/>
            <a:ext cx="2805576" cy="861774"/>
          </a:xfrm>
          <a:prstGeom prst="rect">
            <a:avLst/>
          </a:prstGeom>
          <a:noFill/>
        </p:spPr>
        <p:txBody>
          <a:bodyPr wrap="none" rtlCol="0">
            <a:spAutoFit/>
          </a:bodyPr>
          <a:lstStyle/>
          <a:p>
            <a:r>
              <a:rPr lang="tr-TR" b="1" dirty="0">
                <a:solidFill>
                  <a:schemeClr val="accent2">
                    <a:lumMod val="75000"/>
                  </a:schemeClr>
                </a:solidFill>
                <a:latin typeface="Century Gothic" panose="020B0502020202020204" pitchFamily="34" charset="0"/>
              </a:rPr>
              <a:t>UPLINK POWER</a:t>
            </a:r>
          </a:p>
          <a:p>
            <a:r>
              <a:rPr lang="tr-TR" sz="3200" dirty="0">
                <a:latin typeface="Century Gothic" panose="020B0502020202020204" pitchFamily="34" charset="0"/>
              </a:rPr>
              <a:t>CONTROLLER</a:t>
            </a:r>
          </a:p>
        </p:txBody>
      </p:sp>
      <p:cxnSp>
        <p:nvCxnSpPr>
          <p:cNvPr id="18" name="Straight Connector 17"/>
          <p:cNvCxnSpPr/>
          <p:nvPr/>
        </p:nvCxnSpPr>
        <p:spPr>
          <a:xfrm>
            <a:off x="698500" y="9499287"/>
            <a:ext cx="54000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 name="TextBox 17"/>
          <p:cNvSpPr txBox="1"/>
          <p:nvPr/>
        </p:nvSpPr>
        <p:spPr>
          <a:xfrm>
            <a:off x="1067968" y="4254023"/>
            <a:ext cx="1939027" cy="261610"/>
          </a:xfrm>
          <a:prstGeom prst="rect">
            <a:avLst/>
          </a:prstGeom>
          <a:noFill/>
        </p:spPr>
        <p:txBody>
          <a:bodyPr wrap="square">
            <a:spAutoFit/>
          </a:bodyPr>
          <a:lstStyle>
            <a:defPPr>
              <a:defRPr lang="en-US"/>
            </a:defPPr>
            <a:lvl1pPr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fontAlgn="auto">
              <a:spcBef>
                <a:spcPts val="0"/>
              </a:spcBef>
              <a:spcAft>
                <a:spcPts val="0"/>
              </a:spcAft>
              <a:defRPr/>
            </a:pPr>
            <a:r>
              <a:rPr lang="tr-TR" sz="1100" dirty="0">
                <a:latin typeface="Lucida Sans" panose="020B0602030504020204" pitchFamily="34" charset="0"/>
                <a:cs typeface="+mn-cs"/>
              </a:rPr>
              <a:t>UPC-110</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0" y="2880000"/>
            <a:ext cx="5556537" cy="757302"/>
          </a:xfrm>
          <a:prstGeom prst="rect">
            <a:avLst/>
          </a:prstGeom>
        </p:spPr>
      </p:pic>
      <p:sp>
        <p:nvSpPr>
          <p:cNvPr id="2" name="Rectangle 1"/>
          <p:cNvSpPr/>
          <p:nvPr/>
        </p:nvSpPr>
        <p:spPr>
          <a:xfrm>
            <a:off x="720000" y="7685138"/>
            <a:ext cx="5774489" cy="1015663"/>
          </a:xfrm>
          <a:prstGeom prst="rect">
            <a:avLst/>
          </a:prstGeom>
        </p:spPr>
        <p:txBody>
          <a:bodyPr wrap="square">
            <a:spAutoFit/>
          </a:bodyPr>
          <a:lstStyle/>
          <a:p>
            <a:r>
              <a:rPr lang="en-US" sz="1200" dirty="0">
                <a:latin typeface="+mj-lt"/>
              </a:rPr>
              <a:t>UPC</a:t>
            </a:r>
            <a:r>
              <a:rPr lang="tr-TR" sz="1200" dirty="0">
                <a:latin typeface="+mj-lt"/>
              </a:rPr>
              <a:t>-1</a:t>
            </a:r>
            <a:r>
              <a:rPr lang="en-US" sz="1200" dirty="0">
                <a:latin typeface="+mj-lt"/>
              </a:rPr>
              <a:t>10 logs alarm status and intervention to the output level, with date and time info. (Max. 512) Logs can be transferred to Computer.</a:t>
            </a:r>
          </a:p>
          <a:p>
            <a:endParaRPr lang="en-US" sz="1200" dirty="0">
              <a:latin typeface="+mj-lt"/>
            </a:endParaRPr>
          </a:p>
          <a:p>
            <a:r>
              <a:rPr lang="en-US" sz="1200" dirty="0">
                <a:latin typeface="+mj-lt"/>
              </a:rPr>
              <a:t>UPC</a:t>
            </a:r>
            <a:r>
              <a:rPr lang="tr-TR" sz="1200" dirty="0">
                <a:latin typeface="+mj-lt"/>
              </a:rPr>
              <a:t>-</a:t>
            </a:r>
            <a:r>
              <a:rPr lang="en-US" sz="1200" dirty="0">
                <a:latin typeface="+mj-lt"/>
              </a:rPr>
              <a:t>110 is remote manageable via </a:t>
            </a:r>
            <a:r>
              <a:rPr lang="tr-TR" sz="1200" dirty="0">
                <a:latin typeface="+mj-lt"/>
              </a:rPr>
              <a:t>s</a:t>
            </a:r>
            <a:r>
              <a:rPr lang="en-US" sz="1200" dirty="0" err="1">
                <a:latin typeface="+mj-lt"/>
              </a:rPr>
              <a:t>erial</a:t>
            </a:r>
            <a:r>
              <a:rPr lang="en-US" sz="1200" dirty="0">
                <a:latin typeface="+mj-lt"/>
              </a:rPr>
              <a:t> port (RS232 or RS485) or </a:t>
            </a:r>
            <a:r>
              <a:rPr lang="tr-TR" sz="1200" dirty="0">
                <a:latin typeface="+mj-lt"/>
              </a:rPr>
              <a:t>e</a:t>
            </a:r>
            <a:r>
              <a:rPr lang="en-US" sz="1200" dirty="0" err="1">
                <a:latin typeface="+mj-lt"/>
              </a:rPr>
              <a:t>thernet</a:t>
            </a:r>
            <a:r>
              <a:rPr lang="en-US" sz="1200" dirty="0">
                <a:latin typeface="+mj-lt"/>
              </a:rPr>
              <a:t> </a:t>
            </a:r>
            <a:r>
              <a:rPr lang="tr-TR" sz="1200" dirty="0">
                <a:latin typeface="+mj-lt"/>
              </a:rPr>
              <a:t>p</a:t>
            </a:r>
            <a:r>
              <a:rPr lang="en-US" sz="1200" dirty="0">
                <a:latin typeface="+mj-lt"/>
              </a:rPr>
              <a:t>ort. UPC</a:t>
            </a:r>
            <a:r>
              <a:rPr lang="tr-TR" sz="1200" dirty="0">
                <a:latin typeface="+mj-lt"/>
              </a:rPr>
              <a:t>-</a:t>
            </a:r>
            <a:r>
              <a:rPr lang="en-US" sz="1200" dirty="0">
                <a:latin typeface="+mj-lt"/>
              </a:rPr>
              <a:t>110 has its PC </a:t>
            </a:r>
            <a:r>
              <a:rPr lang="tr-TR" sz="1200" dirty="0">
                <a:latin typeface="+mj-lt"/>
              </a:rPr>
              <a:t>c</a:t>
            </a:r>
            <a:r>
              <a:rPr lang="en-US" sz="1200" dirty="0" err="1">
                <a:latin typeface="+mj-lt"/>
              </a:rPr>
              <a:t>ontrol</a:t>
            </a:r>
            <a:r>
              <a:rPr lang="en-US" sz="1200" dirty="0">
                <a:latin typeface="+mj-lt"/>
              </a:rPr>
              <a:t> software.</a:t>
            </a:r>
          </a:p>
        </p:txBody>
      </p:sp>
    </p:spTree>
    <p:extLst>
      <p:ext uri="{BB962C8B-B14F-4D97-AF65-F5344CB8AC3E}">
        <p14:creationId xmlns:p14="http://schemas.microsoft.com/office/powerpoint/2010/main" val="2391737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9175" y="2969712"/>
            <a:ext cx="1825743" cy="2700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2196" y="2818931"/>
            <a:ext cx="1926068" cy="2880000"/>
          </a:xfrm>
          <a:prstGeom prst="rect">
            <a:avLst/>
          </a:prstGeom>
        </p:spPr>
      </p:pic>
      <p:sp>
        <p:nvSpPr>
          <p:cNvPr id="7" name="TextBox 6"/>
          <p:cNvSpPr txBox="1"/>
          <p:nvPr/>
        </p:nvSpPr>
        <p:spPr>
          <a:xfrm>
            <a:off x="720000" y="1800000"/>
            <a:ext cx="3222357" cy="861774"/>
          </a:xfrm>
          <a:prstGeom prst="rect">
            <a:avLst/>
          </a:prstGeom>
          <a:noFill/>
        </p:spPr>
        <p:txBody>
          <a:bodyPr wrap="none" rtlCol="0">
            <a:spAutoFit/>
          </a:bodyPr>
          <a:lstStyle/>
          <a:p>
            <a:r>
              <a:rPr lang="tr-TR" b="1" dirty="0">
                <a:solidFill>
                  <a:schemeClr val="accent2">
                    <a:lumMod val="75000"/>
                  </a:schemeClr>
                </a:solidFill>
                <a:latin typeface="Century Gothic" panose="020B0502020202020204" pitchFamily="34" charset="0"/>
              </a:rPr>
              <a:t>LIGHT, MEDIUM AND HEAVY</a:t>
            </a:r>
          </a:p>
          <a:p>
            <a:r>
              <a:rPr lang="tr-TR" sz="3200" dirty="0">
                <a:latin typeface="Century Gothic" panose="020B0502020202020204" pitchFamily="34" charset="0"/>
              </a:rPr>
              <a:t>POSITIONERS</a:t>
            </a:r>
          </a:p>
        </p:txBody>
      </p:sp>
      <p:sp>
        <p:nvSpPr>
          <p:cNvPr id="8" name="Rectangle 7"/>
          <p:cNvSpPr/>
          <p:nvPr/>
        </p:nvSpPr>
        <p:spPr>
          <a:xfrm>
            <a:off x="720000" y="6080295"/>
            <a:ext cx="2552975" cy="2308324"/>
          </a:xfrm>
          <a:prstGeom prst="rect">
            <a:avLst/>
          </a:prstGeom>
        </p:spPr>
        <p:txBody>
          <a:bodyPr wrap="square">
            <a:spAutoFit/>
          </a:bodyPr>
          <a:lstStyle/>
          <a:p>
            <a:pPr marL="171450" indent="-171450">
              <a:lnSpc>
                <a:spcPct val="150000"/>
              </a:lnSpc>
              <a:buFont typeface="Wingdings" panose="05000000000000000000" pitchFamily="2" charset="2"/>
              <a:buChar char="§"/>
            </a:pPr>
            <a:r>
              <a:rPr lang="en-US" sz="1200" dirty="0">
                <a:latin typeface="Segoe UI" panose="020B0502040204020203" pitchFamily="34" charset="0"/>
                <a:cs typeface="Segoe UI" panose="020B0502040204020203" pitchFamily="34" charset="0"/>
              </a:rPr>
              <a:t>Robust</a:t>
            </a:r>
          </a:p>
          <a:p>
            <a:pPr marL="171450" indent="-171450">
              <a:lnSpc>
                <a:spcPct val="150000"/>
              </a:lnSpc>
              <a:buFont typeface="Wingdings" panose="05000000000000000000" pitchFamily="2" charset="2"/>
              <a:buChar char="§"/>
            </a:pPr>
            <a:r>
              <a:rPr lang="en-US" sz="1200" dirty="0">
                <a:latin typeface="Segoe UI" panose="020B0502040204020203" pitchFamily="34" charset="0"/>
                <a:cs typeface="Segoe UI" panose="020B0502040204020203" pitchFamily="34" charset="0"/>
              </a:rPr>
              <a:t>High </a:t>
            </a:r>
            <a:r>
              <a:rPr lang="tr-TR" sz="1200" dirty="0">
                <a:latin typeface="Segoe UI" panose="020B0502040204020203" pitchFamily="34" charset="0"/>
                <a:cs typeface="Segoe UI" panose="020B0502040204020203" pitchFamily="34" charset="0"/>
              </a:rPr>
              <a:t>p</a:t>
            </a:r>
            <a:r>
              <a:rPr lang="en-US" sz="1200" dirty="0" err="1">
                <a:latin typeface="Segoe UI" panose="020B0502040204020203" pitchFamily="34" charset="0"/>
                <a:cs typeface="Segoe UI" panose="020B0502040204020203" pitchFamily="34" charset="0"/>
              </a:rPr>
              <a:t>erformance</a:t>
            </a:r>
            <a:endParaRPr lang="en-US" sz="1200" dirty="0">
              <a:latin typeface="Segoe UI" panose="020B0502040204020203" pitchFamily="34" charset="0"/>
              <a:cs typeface="Segoe UI" panose="020B0502040204020203" pitchFamily="34" charset="0"/>
            </a:endParaRPr>
          </a:p>
          <a:p>
            <a:pPr marL="171450" indent="-171450">
              <a:lnSpc>
                <a:spcPct val="150000"/>
              </a:lnSpc>
              <a:buFont typeface="Wingdings" panose="05000000000000000000" pitchFamily="2" charset="2"/>
              <a:buChar char="§"/>
            </a:pPr>
            <a:r>
              <a:rPr lang="en-US" sz="1200" dirty="0">
                <a:latin typeface="Segoe UI" panose="020B0502040204020203" pitchFamily="34" charset="0"/>
                <a:cs typeface="Segoe UI" panose="020B0502040204020203" pitchFamily="34" charset="0"/>
              </a:rPr>
              <a:t>Zero </a:t>
            </a:r>
            <a:r>
              <a:rPr lang="tr-TR" sz="1200" dirty="0">
                <a:latin typeface="Segoe UI" panose="020B0502040204020203" pitchFamily="34" charset="0"/>
                <a:cs typeface="Segoe UI" panose="020B0502040204020203" pitchFamily="34" charset="0"/>
              </a:rPr>
              <a:t>b</a:t>
            </a:r>
            <a:r>
              <a:rPr lang="en-US" sz="1200" dirty="0" err="1">
                <a:latin typeface="Segoe UI" panose="020B0502040204020203" pitchFamily="34" charset="0"/>
                <a:cs typeface="Segoe UI" panose="020B0502040204020203" pitchFamily="34" charset="0"/>
              </a:rPr>
              <a:t>acklash</a:t>
            </a:r>
            <a:r>
              <a:rPr lang="en-US" sz="1200" dirty="0">
                <a:latin typeface="Segoe UI" panose="020B0502040204020203" pitchFamily="34" charset="0"/>
                <a:cs typeface="Segoe UI" panose="020B0502040204020203" pitchFamily="34" charset="0"/>
              </a:rPr>
              <a:t> </a:t>
            </a:r>
            <a:r>
              <a:rPr lang="tr-TR" sz="1200" dirty="0">
                <a:latin typeface="Segoe UI" panose="020B0502040204020203" pitchFamily="34" charset="0"/>
                <a:cs typeface="Segoe UI" panose="020B0502040204020203" pitchFamily="34" charset="0"/>
              </a:rPr>
              <a:t>g</a:t>
            </a:r>
            <a:r>
              <a:rPr lang="en-US" sz="1200" dirty="0">
                <a:latin typeface="Segoe UI" panose="020B0502040204020203" pitchFamily="34" charset="0"/>
                <a:cs typeface="Segoe UI" panose="020B0502040204020203" pitchFamily="34" charset="0"/>
              </a:rPr>
              <a:t>ear</a:t>
            </a:r>
          </a:p>
          <a:p>
            <a:pPr marL="171450" indent="-171450">
              <a:lnSpc>
                <a:spcPct val="150000"/>
              </a:lnSpc>
              <a:buFont typeface="Wingdings" panose="05000000000000000000" pitchFamily="2" charset="2"/>
              <a:buChar char="§"/>
            </a:pPr>
            <a:r>
              <a:rPr lang="en-US" sz="1200" dirty="0">
                <a:latin typeface="Segoe UI" panose="020B0502040204020203" pitchFamily="34" charset="0"/>
                <a:cs typeface="Segoe UI" panose="020B0502040204020203" pitchFamily="34" charset="0"/>
              </a:rPr>
              <a:t>EL over AZ movement</a:t>
            </a:r>
            <a:endParaRPr lang="tr-TR" sz="1200" dirty="0">
              <a:latin typeface="Segoe UI" panose="020B0502040204020203" pitchFamily="34" charset="0"/>
              <a:cs typeface="Segoe UI" panose="020B0502040204020203" pitchFamily="34" charset="0"/>
            </a:endParaRPr>
          </a:p>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Zero backlash jack for EL</a:t>
            </a:r>
          </a:p>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Zero backlash gear for AZ</a:t>
            </a:r>
          </a:p>
          <a:p>
            <a:pPr marL="171450" indent="-171450">
              <a:lnSpc>
                <a:spcPct val="150000"/>
              </a:lnSpc>
              <a:buFont typeface="Wingdings" panose="05000000000000000000" pitchFamily="2" charset="2"/>
              <a:buChar char="§"/>
            </a:pPr>
            <a:r>
              <a:rPr lang="en-US" sz="1200" dirty="0">
                <a:latin typeface="Segoe UI" panose="020B0502040204020203" pitchFamily="34" charset="0"/>
                <a:cs typeface="Segoe UI" panose="020B0502040204020203" pitchFamily="34" charset="0"/>
              </a:rPr>
              <a:t>Easy installation</a:t>
            </a:r>
          </a:p>
          <a:p>
            <a:pPr marL="171450" indent="-171450">
              <a:lnSpc>
                <a:spcPct val="150000"/>
              </a:lnSpc>
              <a:buFont typeface="Wingdings" panose="05000000000000000000" pitchFamily="2" charset="2"/>
              <a:buChar char="§"/>
            </a:pPr>
            <a:r>
              <a:rPr lang="en-US" sz="1200" dirty="0">
                <a:latin typeface="Segoe UI" panose="020B0502040204020203" pitchFamily="34" charset="0"/>
                <a:cs typeface="Segoe UI" panose="020B0502040204020203" pitchFamily="34" charset="0"/>
              </a:rPr>
              <a:t>AKS</a:t>
            </a:r>
            <a:r>
              <a:rPr lang="tr-TR" sz="1200" dirty="0">
                <a:latin typeface="Segoe UI" panose="020B0502040204020203" pitchFamily="34" charset="0"/>
                <a:cs typeface="Segoe UI" panose="020B0502040204020203" pitchFamily="34" charset="0"/>
              </a:rPr>
              <a:t>-</a:t>
            </a:r>
            <a:r>
              <a:rPr lang="en-US" sz="1200" dirty="0">
                <a:latin typeface="Segoe UI" panose="020B0502040204020203" pitchFamily="34" charset="0"/>
                <a:cs typeface="Segoe UI" panose="020B0502040204020203" pitchFamily="34" charset="0"/>
              </a:rPr>
              <a:t>250 </a:t>
            </a:r>
            <a:r>
              <a:rPr lang="tr-TR" sz="1200" dirty="0">
                <a:latin typeface="Segoe UI" panose="020B0502040204020203" pitchFamily="34" charset="0"/>
                <a:cs typeface="Segoe UI" panose="020B0502040204020203" pitchFamily="34" charset="0"/>
              </a:rPr>
              <a:t>c</a:t>
            </a:r>
            <a:r>
              <a:rPr lang="en-US" sz="1200" dirty="0">
                <a:latin typeface="Segoe UI" panose="020B0502040204020203" pitchFamily="34" charset="0"/>
                <a:cs typeface="Segoe UI" panose="020B0502040204020203" pitchFamily="34" charset="0"/>
              </a:rPr>
              <a:t>on</a:t>
            </a:r>
            <a:r>
              <a:rPr lang="tr-TR" sz="1200" dirty="0">
                <a:latin typeface="Segoe UI" panose="020B0502040204020203" pitchFamily="34" charset="0"/>
                <a:cs typeface="Segoe UI" panose="020B0502040204020203" pitchFamily="34" charset="0"/>
              </a:rPr>
              <a:t>tr</a:t>
            </a:r>
            <a:r>
              <a:rPr lang="en-US" sz="1200" dirty="0" err="1">
                <a:latin typeface="Segoe UI" panose="020B0502040204020203" pitchFamily="34" charset="0"/>
                <a:cs typeface="Segoe UI" panose="020B0502040204020203" pitchFamily="34" charset="0"/>
              </a:rPr>
              <a:t>ol</a:t>
            </a:r>
            <a:r>
              <a:rPr lang="en-US" sz="1200" dirty="0">
                <a:latin typeface="Segoe UI" panose="020B0502040204020203" pitchFamily="34" charset="0"/>
                <a:cs typeface="Segoe UI" panose="020B0502040204020203" pitchFamily="34" charset="0"/>
              </a:rPr>
              <a:t> </a:t>
            </a:r>
            <a:r>
              <a:rPr lang="tr-TR" sz="1200" dirty="0">
                <a:latin typeface="Segoe UI" panose="020B0502040204020203" pitchFamily="34" charset="0"/>
                <a:cs typeface="Segoe UI" panose="020B0502040204020203" pitchFamily="34" charset="0"/>
              </a:rPr>
              <a:t>u</a:t>
            </a:r>
            <a:r>
              <a:rPr lang="en-US" sz="1200" dirty="0">
                <a:latin typeface="Segoe UI" panose="020B0502040204020203" pitchFamily="34" charset="0"/>
                <a:cs typeface="Segoe UI" panose="020B0502040204020203" pitchFamily="34" charset="0"/>
              </a:rPr>
              <a:t>nit</a:t>
            </a:r>
            <a:endParaRPr lang="tr-TR" sz="1200" dirty="0">
              <a:latin typeface="Segoe UI" panose="020B0502040204020203" pitchFamily="34" charset="0"/>
              <a:cs typeface="Segoe UI" panose="020B0502040204020203" pitchFamily="34" charset="0"/>
            </a:endParaRPr>
          </a:p>
        </p:txBody>
      </p:sp>
      <p:sp>
        <p:nvSpPr>
          <p:cNvPr id="11" name="Rectangle 10"/>
          <p:cNvSpPr/>
          <p:nvPr/>
        </p:nvSpPr>
        <p:spPr>
          <a:xfrm>
            <a:off x="3600000" y="6918971"/>
            <a:ext cx="2441816" cy="923330"/>
          </a:xfrm>
          <a:prstGeom prst="rect">
            <a:avLst/>
          </a:prstGeom>
        </p:spPr>
        <p:txBody>
          <a:bodyPr wrap="square">
            <a:spAutoFit/>
          </a:bodyPr>
          <a:lstStyle/>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LIGHT: 1m to 1.5m  antenna</a:t>
            </a:r>
            <a:endParaRPr lang="en-US" sz="1200" dirty="0">
              <a:latin typeface="Segoe UI" panose="020B0502040204020203" pitchFamily="34" charset="0"/>
              <a:cs typeface="Segoe UI" panose="020B0502040204020203" pitchFamily="34" charset="0"/>
            </a:endParaRPr>
          </a:p>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MEDIUM: 1.8 to 2.4m antenna</a:t>
            </a:r>
          </a:p>
          <a:p>
            <a:pPr marL="171450" indent="-171450">
              <a:lnSpc>
                <a:spcPct val="150000"/>
              </a:lnSpc>
              <a:buFont typeface="Wingdings" panose="05000000000000000000" pitchFamily="2" charset="2"/>
              <a:buChar char="§"/>
            </a:pPr>
            <a:r>
              <a:rPr lang="tr-TR" sz="1200" dirty="0">
                <a:latin typeface="Segoe UI" panose="020B0502040204020203" pitchFamily="34" charset="0"/>
                <a:cs typeface="Segoe UI" panose="020B0502040204020203" pitchFamily="34" charset="0"/>
              </a:rPr>
              <a:t>HEAVY: 3m to 5.5m antenna</a:t>
            </a:r>
            <a:endParaRPr lang="en-US" sz="1200" dirty="0">
              <a:latin typeface="Segoe UI" panose="020B0502040204020203" pitchFamily="34" charset="0"/>
              <a:cs typeface="Segoe UI" panose="020B0502040204020203" pitchFamily="34" charset="0"/>
            </a:endParaRPr>
          </a:p>
        </p:txBody>
      </p:sp>
      <p:sp>
        <p:nvSpPr>
          <p:cNvPr id="12" name="Rectangle 11"/>
          <p:cNvSpPr/>
          <p:nvPr/>
        </p:nvSpPr>
        <p:spPr>
          <a:xfrm>
            <a:off x="3600000" y="6075887"/>
            <a:ext cx="2310218" cy="830997"/>
          </a:xfrm>
          <a:prstGeom prst="rect">
            <a:avLst/>
          </a:prstGeom>
        </p:spPr>
        <p:txBody>
          <a:bodyPr wrap="square">
            <a:spAutoFit/>
          </a:bodyPr>
          <a:lstStyle/>
          <a:p>
            <a:r>
              <a:rPr lang="tr-TR" sz="1200" dirty="0">
                <a:latin typeface="+mj-lt"/>
              </a:rPr>
              <a:t>A</a:t>
            </a:r>
            <a:r>
              <a:rPr lang="en-US" sz="1200" dirty="0" err="1">
                <a:latin typeface="+mj-lt"/>
              </a:rPr>
              <a:t>zimuth</a:t>
            </a:r>
            <a:r>
              <a:rPr lang="en-US" sz="1200" dirty="0">
                <a:latin typeface="+mj-lt"/>
              </a:rPr>
              <a:t> and elevation</a:t>
            </a:r>
            <a:r>
              <a:rPr lang="tr-TR" sz="1200" dirty="0">
                <a:latin typeface="+mj-lt"/>
              </a:rPr>
              <a:t> control </a:t>
            </a:r>
            <a:r>
              <a:rPr lang="en-US" sz="1200" dirty="0">
                <a:latin typeface="+mj-lt"/>
              </a:rPr>
              <a:t>for 3m to 5.5m antennas, control unit, mechanism,</a:t>
            </a:r>
            <a:r>
              <a:rPr lang="tr-TR" sz="1200" dirty="0">
                <a:latin typeface="+mj-lt"/>
              </a:rPr>
              <a:t> </a:t>
            </a:r>
            <a:r>
              <a:rPr lang="en-US" sz="1200" dirty="0">
                <a:latin typeface="+mj-lt"/>
              </a:rPr>
              <a:t>suitable for outdoor use, robust mechanical structure</a:t>
            </a:r>
            <a:endParaRPr lang="tr-TR" sz="1200" dirty="0">
              <a:latin typeface="+mj-lt"/>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0557" y="8021314"/>
            <a:ext cx="1261800" cy="1338274"/>
          </a:xfrm>
          <a:prstGeom prst="rect">
            <a:avLst/>
          </a:prstGeom>
          <a:ln w="38100">
            <a:solidFill>
              <a:srgbClr val="66CCE0"/>
            </a:solidFill>
          </a:ln>
        </p:spPr>
      </p:pic>
    </p:spTree>
    <p:extLst>
      <p:ext uri="{BB962C8B-B14F-4D97-AF65-F5344CB8AC3E}">
        <p14:creationId xmlns:p14="http://schemas.microsoft.com/office/powerpoint/2010/main" val="6457910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4081718"/>
            <a:ext cx="6858000" cy="5928555"/>
          </a:xfrm>
          <a:prstGeom prst="rect">
            <a:avLst/>
          </a:prstGeom>
        </p:spPr>
      </p:pic>
      <p:sp>
        <p:nvSpPr>
          <p:cNvPr id="3" name="Rectangle 2"/>
          <p:cNvSpPr/>
          <p:nvPr/>
        </p:nvSpPr>
        <p:spPr>
          <a:xfrm>
            <a:off x="649502" y="4392000"/>
            <a:ext cx="2641600" cy="4708981"/>
          </a:xfrm>
          <a:prstGeom prst="rect">
            <a:avLst/>
          </a:prstGeom>
        </p:spPr>
        <p:txBody>
          <a:bodyPr wrap="square">
            <a:spAutoFit/>
          </a:bodyPr>
          <a:lstStyle/>
          <a:p>
            <a:pPr algn="r">
              <a:lnSpc>
                <a:spcPts val="2000"/>
              </a:lnSpc>
            </a:pPr>
            <a:r>
              <a:rPr lang="tr-TR" sz="1200" b="1" dirty="0">
                <a:solidFill>
                  <a:schemeClr val="tx1">
                    <a:lumMod val="95000"/>
                    <a:lumOff val="5000"/>
                  </a:schemeClr>
                </a:solidFill>
                <a:latin typeface="Franklin Gothic Book" panose="020B0503020102020204" pitchFamily="34" charset="0"/>
              </a:rPr>
              <a:t>ABOUT  SVS SATELLITE SYSTEMS</a:t>
            </a:r>
          </a:p>
          <a:p>
            <a:pPr algn="r">
              <a:lnSpc>
                <a:spcPts val="2000"/>
              </a:lnSpc>
            </a:pPr>
            <a:r>
              <a:rPr lang="en-US" sz="1200" dirty="0">
                <a:solidFill>
                  <a:schemeClr val="tx1">
                    <a:lumMod val="95000"/>
                    <a:lumOff val="5000"/>
                  </a:schemeClr>
                </a:solidFill>
                <a:latin typeface="Franklin Gothic Book" panose="020B0503020102020204" pitchFamily="34" charset="0"/>
              </a:rPr>
              <a:t>SVS </a:t>
            </a:r>
            <a:r>
              <a:rPr lang="tr-TR" sz="1200" dirty="0">
                <a:solidFill>
                  <a:schemeClr val="tx1">
                    <a:lumMod val="95000"/>
                    <a:lumOff val="5000"/>
                  </a:schemeClr>
                </a:solidFill>
                <a:latin typeface="Franklin Gothic Book" panose="020B0503020102020204" pitchFamily="34" charset="0"/>
              </a:rPr>
              <a:t>Satellite Systems</a:t>
            </a:r>
            <a:r>
              <a:rPr lang="en-US" sz="1200" dirty="0">
                <a:solidFill>
                  <a:schemeClr val="tx1">
                    <a:lumMod val="95000"/>
                    <a:lumOff val="5000"/>
                  </a:schemeClr>
                </a:solidFill>
                <a:latin typeface="Franklin Gothic Book" panose="020B0503020102020204" pitchFamily="34" charset="0"/>
              </a:rPr>
              <a:t> </a:t>
            </a:r>
            <a:r>
              <a:rPr lang="tr-TR" sz="1200" dirty="0">
                <a:solidFill>
                  <a:schemeClr val="tx1">
                    <a:lumMod val="95000"/>
                    <a:lumOff val="5000"/>
                  </a:schemeClr>
                </a:solidFill>
                <a:latin typeface="Franklin Gothic Book" panose="020B0503020102020204" pitchFamily="34" charset="0"/>
              </a:rPr>
              <a:t>was founded</a:t>
            </a:r>
            <a:r>
              <a:rPr lang="en-US" sz="1200" dirty="0">
                <a:solidFill>
                  <a:schemeClr val="tx1">
                    <a:lumMod val="95000"/>
                    <a:lumOff val="5000"/>
                  </a:schemeClr>
                </a:solidFill>
                <a:latin typeface="Franklin Gothic Book" panose="020B0503020102020204" pitchFamily="34" charset="0"/>
              </a:rPr>
              <a:t> by a team </a:t>
            </a:r>
            <a:r>
              <a:rPr lang="tr-TR" sz="1200" dirty="0">
                <a:solidFill>
                  <a:schemeClr val="tx1">
                    <a:lumMod val="95000"/>
                    <a:lumOff val="5000"/>
                  </a:schemeClr>
                </a:solidFill>
                <a:latin typeface="Franklin Gothic Book" panose="020B0503020102020204" pitchFamily="34" charset="0"/>
              </a:rPr>
              <a:t>with experience in satellite communication technology </a:t>
            </a:r>
            <a:r>
              <a:rPr lang="en-US" sz="1200" dirty="0">
                <a:solidFill>
                  <a:schemeClr val="tx1">
                    <a:lumMod val="95000"/>
                    <a:lumOff val="5000"/>
                  </a:schemeClr>
                </a:solidFill>
                <a:latin typeface="Franklin Gothic Book" panose="020B0503020102020204" pitchFamily="34" charset="0"/>
              </a:rPr>
              <a:t>in 1995. </a:t>
            </a:r>
            <a:r>
              <a:rPr lang="tr-TR" sz="1200" dirty="0">
                <a:solidFill>
                  <a:schemeClr val="tx1">
                    <a:lumMod val="95000"/>
                    <a:lumOff val="5000"/>
                  </a:schemeClr>
                </a:solidFill>
                <a:latin typeface="Franklin Gothic Book" panose="020B0503020102020204" pitchFamily="34" charset="0"/>
              </a:rPr>
              <a:t>Since then,</a:t>
            </a:r>
            <a:r>
              <a:rPr lang="en-US" sz="1200" dirty="0">
                <a:solidFill>
                  <a:schemeClr val="tx1">
                    <a:lumMod val="95000"/>
                    <a:lumOff val="5000"/>
                  </a:schemeClr>
                </a:solidFill>
                <a:latin typeface="Franklin Gothic Book" panose="020B0503020102020204" pitchFamily="34" charset="0"/>
              </a:rPr>
              <a:t> we are providing broadcasters, telecom companies, ISPs and military </a:t>
            </a:r>
            <a:r>
              <a:rPr lang="en-US" sz="1200" dirty="0" err="1">
                <a:solidFill>
                  <a:schemeClr val="tx1">
                    <a:lumMod val="95000"/>
                    <a:lumOff val="5000"/>
                  </a:schemeClr>
                </a:solidFill>
                <a:latin typeface="Franklin Gothic Book" panose="020B0503020102020204" pitchFamily="34" charset="0"/>
              </a:rPr>
              <a:t>organi</a:t>
            </a:r>
            <a:r>
              <a:rPr lang="tr-TR" sz="1200" dirty="0">
                <a:solidFill>
                  <a:schemeClr val="tx1">
                    <a:lumMod val="95000"/>
                    <a:lumOff val="5000"/>
                  </a:schemeClr>
                </a:solidFill>
                <a:latin typeface="Franklin Gothic Book" panose="020B0503020102020204" pitchFamily="34" charset="0"/>
              </a:rPr>
              <a:t>z</a:t>
            </a:r>
            <a:r>
              <a:rPr lang="en-US" sz="1200" dirty="0" err="1">
                <a:solidFill>
                  <a:schemeClr val="tx1">
                    <a:lumMod val="95000"/>
                    <a:lumOff val="5000"/>
                  </a:schemeClr>
                </a:solidFill>
                <a:latin typeface="Franklin Gothic Book" panose="020B0503020102020204" pitchFamily="34" charset="0"/>
              </a:rPr>
              <a:t>ations</a:t>
            </a:r>
            <a:r>
              <a:rPr lang="en-US" sz="1200" dirty="0">
                <a:solidFill>
                  <a:schemeClr val="tx1">
                    <a:lumMod val="95000"/>
                    <a:lumOff val="5000"/>
                  </a:schemeClr>
                </a:solidFill>
                <a:latin typeface="Franklin Gothic Book" panose="020B0503020102020204" pitchFamily="34" charset="0"/>
              </a:rPr>
              <a:t> with mobile and fixed satellite communication equipment, solutions and services.</a:t>
            </a:r>
            <a:endParaRPr lang="tr-TR" sz="1200" dirty="0">
              <a:solidFill>
                <a:schemeClr val="tx1">
                  <a:lumMod val="95000"/>
                  <a:lumOff val="5000"/>
                </a:schemeClr>
              </a:solidFill>
              <a:latin typeface="Franklin Gothic Book" panose="020B0503020102020204" pitchFamily="34" charset="0"/>
            </a:endParaRPr>
          </a:p>
          <a:p>
            <a:pPr algn="r">
              <a:lnSpc>
                <a:spcPts val="2000"/>
              </a:lnSpc>
            </a:pPr>
            <a:endParaRPr lang="en-US" sz="1200" dirty="0">
              <a:solidFill>
                <a:schemeClr val="tx1">
                  <a:lumMod val="95000"/>
                  <a:lumOff val="5000"/>
                </a:schemeClr>
              </a:solidFill>
              <a:latin typeface="Franklin Gothic Book" panose="020B0503020102020204" pitchFamily="34" charset="0"/>
            </a:endParaRPr>
          </a:p>
          <a:p>
            <a:pPr algn="r">
              <a:lnSpc>
                <a:spcPts val="2000"/>
              </a:lnSpc>
            </a:pPr>
            <a:r>
              <a:rPr lang="tr-TR" sz="1200" dirty="0">
                <a:solidFill>
                  <a:schemeClr val="tx1">
                    <a:lumMod val="95000"/>
                    <a:lumOff val="5000"/>
                  </a:schemeClr>
                </a:solidFill>
                <a:latin typeface="Franklin Gothic Book" panose="020B0503020102020204" pitchFamily="34" charset="0"/>
              </a:rPr>
              <a:t>We</a:t>
            </a:r>
            <a:r>
              <a:rPr lang="en-US" sz="1200" dirty="0">
                <a:solidFill>
                  <a:schemeClr val="tx1">
                    <a:lumMod val="95000"/>
                    <a:lumOff val="5000"/>
                  </a:schemeClr>
                </a:solidFill>
                <a:latin typeface="Franklin Gothic Book" panose="020B0503020102020204" pitchFamily="34" charset="0"/>
              </a:rPr>
              <a:t> offer complete turnkey solutions, engineering designs, maintenance and consultation on all types of communication systems. We carry data, voice, video over satellite</a:t>
            </a:r>
            <a:r>
              <a:rPr lang="tr-TR" sz="1200" dirty="0">
                <a:solidFill>
                  <a:schemeClr val="tx1">
                    <a:lumMod val="95000"/>
                    <a:lumOff val="5000"/>
                  </a:schemeClr>
                </a:solidFill>
                <a:latin typeface="Franklin Gothic Book" panose="020B0503020102020204" pitchFamily="34" charset="0"/>
              </a:rPr>
              <a:t>, install</a:t>
            </a:r>
            <a:r>
              <a:rPr lang="en-US" sz="1200" dirty="0">
                <a:solidFill>
                  <a:schemeClr val="tx1">
                    <a:lumMod val="95000"/>
                    <a:lumOff val="5000"/>
                  </a:schemeClr>
                </a:solidFill>
                <a:latin typeface="Franklin Gothic Book" panose="020B0503020102020204" pitchFamily="34" charset="0"/>
              </a:rPr>
              <a:t> fix</a:t>
            </a:r>
            <a:r>
              <a:rPr lang="tr-TR" sz="1200" dirty="0">
                <a:solidFill>
                  <a:schemeClr val="tx1">
                    <a:lumMod val="95000"/>
                    <a:lumOff val="5000"/>
                  </a:schemeClr>
                </a:solidFill>
                <a:latin typeface="Franklin Gothic Book" panose="020B0503020102020204" pitchFamily="34" charset="0"/>
              </a:rPr>
              <a:t>ed</a:t>
            </a:r>
            <a:r>
              <a:rPr lang="en-US" sz="1200" dirty="0">
                <a:solidFill>
                  <a:schemeClr val="tx1">
                    <a:lumMod val="95000"/>
                    <a:lumOff val="5000"/>
                  </a:schemeClr>
                </a:solidFill>
                <a:latin typeface="Franklin Gothic Book" panose="020B0503020102020204" pitchFamily="34" charset="0"/>
              </a:rPr>
              <a:t> and mobile earth stations in Turkey and around the world.</a:t>
            </a:r>
            <a:endParaRPr lang="en-US" sz="1200" b="0" i="0" dirty="0">
              <a:solidFill>
                <a:schemeClr val="tx1">
                  <a:lumMod val="95000"/>
                  <a:lumOff val="5000"/>
                </a:schemeClr>
              </a:solidFill>
              <a:effectLst/>
              <a:latin typeface="Franklin Gothic Book" panose="020B0503020102020204" pitchFamily="34" charset="0"/>
            </a:endParaRPr>
          </a:p>
        </p:txBody>
      </p:sp>
      <p:sp>
        <p:nvSpPr>
          <p:cNvPr id="4" name="Rectangle 3"/>
          <p:cNvSpPr/>
          <p:nvPr/>
        </p:nvSpPr>
        <p:spPr>
          <a:xfrm>
            <a:off x="3406568" y="4392000"/>
            <a:ext cx="3594100" cy="5136021"/>
          </a:xfrm>
          <a:prstGeom prst="rect">
            <a:avLst/>
          </a:prstGeom>
        </p:spPr>
        <p:txBody>
          <a:bodyPr wrap="square">
            <a:spAutoFit/>
          </a:bodyPr>
          <a:lstStyle/>
          <a:p>
            <a:pPr>
              <a:lnSpc>
                <a:spcPct val="150000"/>
              </a:lnSpc>
            </a:pPr>
            <a:r>
              <a:rPr lang="tr-TR" sz="1150" b="1" dirty="0">
                <a:solidFill>
                  <a:schemeClr val="tx1">
                    <a:lumMod val="95000"/>
                    <a:lumOff val="5000"/>
                  </a:schemeClr>
                </a:solidFill>
                <a:latin typeface="Agency FB" panose="020B0503020202020204" pitchFamily="34" charset="0"/>
              </a:rPr>
              <a:t>MILESTONES</a:t>
            </a:r>
            <a:endParaRPr lang="tr-TR" sz="1150" dirty="0">
              <a:solidFill>
                <a:schemeClr val="tx1">
                  <a:lumMod val="95000"/>
                  <a:lumOff val="5000"/>
                </a:schemeClr>
              </a:solidFill>
              <a:latin typeface="Agency FB" panose="020B0503020202020204" pitchFamily="34" charset="0"/>
            </a:endParaRPr>
          </a:p>
          <a:p>
            <a:pPr fontAlgn="base">
              <a:lnSpc>
                <a:spcPct val="150000"/>
              </a:lnSpc>
            </a:pPr>
            <a:r>
              <a:rPr lang="tr-TR" sz="1150" dirty="0">
                <a:solidFill>
                  <a:schemeClr val="tx1">
                    <a:lumMod val="95000"/>
                    <a:lumOff val="5000"/>
                  </a:schemeClr>
                </a:solidFill>
                <a:latin typeface="Agency FB" panose="020B0503020202020204" pitchFamily="34" charset="0"/>
              </a:rPr>
              <a:t>2016 </a:t>
            </a:r>
            <a:r>
              <a:rPr lang="en-US" sz="1150" dirty="0">
                <a:solidFill>
                  <a:schemeClr val="tx1">
                    <a:lumMod val="95000"/>
                    <a:lumOff val="5000"/>
                  </a:schemeClr>
                </a:solidFill>
                <a:latin typeface="Agency FB" panose="020B0503020202020204" pitchFamily="34" charset="0"/>
              </a:rPr>
              <a:t>First Private DTH Earth Station in Dhaka, Bangladesh</a:t>
            </a:r>
            <a:endParaRPr lang="tr-TR" sz="1150" dirty="0">
              <a:solidFill>
                <a:schemeClr val="tx1">
                  <a:lumMod val="95000"/>
                  <a:lumOff val="5000"/>
                </a:schemeClr>
              </a:solidFill>
              <a:latin typeface="Agency FB" panose="020B0503020202020204" pitchFamily="34" charset="0"/>
            </a:endParaRPr>
          </a:p>
          <a:p>
            <a:pPr fontAlgn="base">
              <a:lnSpc>
                <a:spcPct val="150000"/>
              </a:lnSpc>
            </a:pPr>
            <a:r>
              <a:rPr lang="tr-TR" sz="1150" dirty="0">
                <a:solidFill>
                  <a:schemeClr val="tx1">
                    <a:lumMod val="95000"/>
                    <a:lumOff val="5000"/>
                  </a:schemeClr>
                </a:solidFill>
                <a:latin typeface="Agency FB" panose="020B0503020202020204" pitchFamily="34" charset="0"/>
              </a:rPr>
              <a:t>2015 Passive RF Component Design</a:t>
            </a:r>
          </a:p>
          <a:p>
            <a:pPr fontAlgn="base">
              <a:lnSpc>
                <a:spcPct val="150000"/>
              </a:lnSpc>
            </a:pPr>
            <a:r>
              <a:rPr lang="tr-TR" sz="1150" dirty="0">
                <a:solidFill>
                  <a:schemeClr val="tx1">
                    <a:lumMod val="95000"/>
                    <a:lumOff val="5000"/>
                  </a:schemeClr>
                </a:solidFill>
                <a:latin typeface="Agency FB" panose="020B0503020202020204" pitchFamily="34" charset="0"/>
              </a:rPr>
              <a:t>2014 SVS Satellite System buys Cobham RF Division</a:t>
            </a:r>
          </a:p>
          <a:p>
            <a:pPr fontAlgn="base">
              <a:lnSpc>
                <a:spcPct val="150000"/>
              </a:lnSpc>
            </a:pPr>
            <a:r>
              <a:rPr lang="tr-TR" sz="1150" dirty="0">
                <a:solidFill>
                  <a:schemeClr val="tx1">
                    <a:lumMod val="95000"/>
                    <a:lumOff val="5000"/>
                  </a:schemeClr>
                </a:solidFill>
                <a:latin typeface="Agency FB" panose="020B0503020202020204" pitchFamily="34" charset="0"/>
              </a:rPr>
              <a:t>2013 ARABSAT Partnership</a:t>
            </a:r>
          </a:p>
          <a:p>
            <a:pPr fontAlgn="base">
              <a:lnSpc>
                <a:spcPct val="150000"/>
              </a:lnSpc>
            </a:pPr>
            <a:r>
              <a:rPr lang="tr-TR" sz="1150" dirty="0">
                <a:solidFill>
                  <a:schemeClr val="tx1">
                    <a:lumMod val="95000"/>
                    <a:lumOff val="5000"/>
                  </a:schemeClr>
                </a:solidFill>
                <a:latin typeface="Agency FB" panose="020B0503020202020204" pitchFamily="34" charset="0"/>
              </a:rPr>
              <a:t>2012 Eutelsat Autopointing Approval </a:t>
            </a:r>
          </a:p>
          <a:p>
            <a:pPr fontAlgn="base">
              <a:lnSpc>
                <a:spcPct val="150000"/>
              </a:lnSpc>
            </a:pPr>
            <a:r>
              <a:rPr lang="tr-TR" sz="1150" dirty="0">
                <a:solidFill>
                  <a:schemeClr val="tx1">
                    <a:lumMod val="95000"/>
                    <a:lumOff val="5000"/>
                  </a:schemeClr>
                </a:solidFill>
                <a:latin typeface="Agency FB" panose="020B0503020202020204" pitchFamily="34" charset="0"/>
              </a:rPr>
              <a:t>2011 Qatar TV IPTV Infrastructure Project Partner</a:t>
            </a:r>
          </a:p>
          <a:p>
            <a:pPr fontAlgn="base">
              <a:lnSpc>
                <a:spcPct val="150000"/>
              </a:lnSpc>
            </a:pPr>
            <a:r>
              <a:rPr lang="tr-TR" sz="1150" dirty="0">
                <a:solidFill>
                  <a:schemeClr val="tx1">
                    <a:lumMod val="95000"/>
                    <a:lumOff val="5000"/>
                  </a:schemeClr>
                </a:solidFill>
                <a:latin typeface="Agency FB" panose="020B0503020202020204" pitchFamily="34" charset="0"/>
              </a:rPr>
              <a:t>2011 Start of OEM SNG Antenna Production and Sales</a:t>
            </a:r>
          </a:p>
          <a:p>
            <a:pPr fontAlgn="base">
              <a:lnSpc>
                <a:spcPct val="150000"/>
              </a:lnSpc>
            </a:pPr>
            <a:r>
              <a:rPr lang="tr-TR" sz="1150" dirty="0">
                <a:solidFill>
                  <a:schemeClr val="tx1">
                    <a:lumMod val="95000"/>
                    <a:lumOff val="5000"/>
                  </a:schemeClr>
                </a:solidFill>
                <a:latin typeface="Agency FB" panose="020B0503020202020204" pitchFamily="34" charset="0"/>
              </a:rPr>
              <a:t>2010 Frame Agreement with Arabsat on DTH Earth Stations</a:t>
            </a:r>
          </a:p>
          <a:p>
            <a:pPr fontAlgn="base">
              <a:lnSpc>
                <a:spcPct val="150000"/>
              </a:lnSpc>
            </a:pPr>
            <a:r>
              <a:rPr lang="tr-TR" sz="1150" dirty="0">
                <a:solidFill>
                  <a:schemeClr val="tx1">
                    <a:lumMod val="95000"/>
                    <a:lumOff val="5000"/>
                  </a:schemeClr>
                </a:solidFill>
                <a:latin typeface="Agency FB" panose="020B0503020202020204" pitchFamily="34" charset="0"/>
              </a:rPr>
              <a:t>2008 Installation of Turksat DTH Headend </a:t>
            </a:r>
          </a:p>
          <a:p>
            <a:pPr fontAlgn="base">
              <a:lnSpc>
                <a:spcPct val="150000"/>
              </a:lnSpc>
            </a:pPr>
            <a:r>
              <a:rPr lang="tr-TR" sz="1150" dirty="0">
                <a:solidFill>
                  <a:schemeClr val="tx1">
                    <a:lumMod val="95000"/>
                    <a:lumOff val="5000"/>
                  </a:schemeClr>
                </a:solidFill>
                <a:latin typeface="Agency FB" panose="020B0503020202020204" pitchFamily="34" charset="0"/>
              </a:rPr>
              <a:t>2007 Installation of TT&amp;C Turksat Earth Station</a:t>
            </a:r>
          </a:p>
          <a:p>
            <a:pPr fontAlgn="base">
              <a:lnSpc>
                <a:spcPct val="150000"/>
              </a:lnSpc>
            </a:pPr>
            <a:r>
              <a:rPr lang="tr-TR" sz="1150" dirty="0">
                <a:solidFill>
                  <a:schemeClr val="tx1">
                    <a:lumMod val="95000"/>
                    <a:lumOff val="5000"/>
                  </a:schemeClr>
                </a:solidFill>
                <a:latin typeface="Agency FB" panose="020B0503020202020204" pitchFamily="34" charset="0"/>
              </a:rPr>
              <a:t>2006 Technical Service Partnerships MCL, Newtec, Paradise</a:t>
            </a:r>
          </a:p>
          <a:p>
            <a:pPr fontAlgn="base">
              <a:lnSpc>
                <a:spcPct val="150000"/>
              </a:lnSpc>
            </a:pPr>
            <a:r>
              <a:rPr lang="tr-TR" sz="1150" dirty="0">
                <a:solidFill>
                  <a:schemeClr val="tx1">
                    <a:lumMod val="95000"/>
                    <a:lumOff val="5000"/>
                  </a:schemeClr>
                </a:solidFill>
                <a:latin typeface="Agency FB" panose="020B0503020202020204" pitchFamily="34" charset="0"/>
              </a:rPr>
              <a:t>2004 First African Projects in Nijer and Gabon</a:t>
            </a:r>
          </a:p>
          <a:p>
            <a:pPr fontAlgn="base">
              <a:lnSpc>
                <a:spcPct val="150000"/>
              </a:lnSpc>
            </a:pPr>
            <a:r>
              <a:rPr lang="tr-TR" sz="1150" dirty="0">
                <a:solidFill>
                  <a:schemeClr val="tx1">
                    <a:lumMod val="95000"/>
                    <a:lumOff val="5000"/>
                  </a:schemeClr>
                </a:solidFill>
                <a:latin typeface="Agency FB" panose="020B0503020202020204" pitchFamily="34" charset="0"/>
              </a:rPr>
              <a:t>2004 First Middle-East Project - Al Jazeera</a:t>
            </a:r>
          </a:p>
          <a:p>
            <a:pPr fontAlgn="base">
              <a:lnSpc>
                <a:spcPct val="150000"/>
              </a:lnSpc>
            </a:pPr>
            <a:r>
              <a:rPr lang="tr-TR" sz="1150" dirty="0">
                <a:solidFill>
                  <a:schemeClr val="tx1">
                    <a:lumMod val="95000"/>
                    <a:lumOff val="5000"/>
                  </a:schemeClr>
                </a:solidFill>
                <a:latin typeface="Agency FB" panose="020B0503020202020204" pitchFamily="34" charset="0"/>
              </a:rPr>
              <a:t>2003 First Big Teleport Project in Europe-Monaco Telecom</a:t>
            </a:r>
          </a:p>
          <a:p>
            <a:pPr fontAlgn="base">
              <a:lnSpc>
                <a:spcPct val="150000"/>
              </a:lnSpc>
            </a:pPr>
            <a:r>
              <a:rPr lang="tr-TR" sz="1150" dirty="0">
                <a:solidFill>
                  <a:schemeClr val="tx1">
                    <a:lumMod val="95000"/>
                    <a:lumOff val="5000"/>
                  </a:schemeClr>
                </a:solidFill>
                <a:latin typeface="Agency FB" panose="020B0503020202020204" pitchFamily="34" charset="0"/>
              </a:rPr>
              <a:t>2002 WFP Afghanistan Project</a:t>
            </a:r>
          </a:p>
          <a:p>
            <a:pPr fontAlgn="base">
              <a:lnSpc>
                <a:spcPct val="150000"/>
              </a:lnSpc>
            </a:pPr>
            <a:r>
              <a:rPr lang="tr-TR" sz="1150" dirty="0">
                <a:solidFill>
                  <a:schemeClr val="tx1">
                    <a:lumMod val="95000"/>
                    <a:lumOff val="5000"/>
                  </a:schemeClr>
                </a:solidFill>
                <a:latin typeface="Agency FB" panose="020B0503020202020204" pitchFamily="34" charset="0"/>
              </a:rPr>
              <a:t>2001 First OBVAN Production</a:t>
            </a:r>
          </a:p>
          <a:p>
            <a:pPr fontAlgn="base">
              <a:lnSpc>
                <a:spcPct val="150000"/>
              </a:lnSpc>
            </a:pPr>
            <a:r>
              <a:rPr lang="tr-TR" sz="1150" dirty="0">
                <a:solidFill>
                  <a:schemeClr val="tx1">
                    <a:lumMod val="95000"/>
                    <a:lumOff val="5000"/>
                  </a:schemeClr>
                </a:solidFill>
                <a:latin typeface="Agency FB" panose="020B0503020202020204" pitchFamily="34" charset="0"/>
              </a:rPr>
              <a:t>2001 First International Project</a:t>
            </a:r>
          </a:p>
          <a:p>
            <a:pPr fontAlgn="base">
              <a:lnSpc>
                <a:spcPct val="150000"/>
              </a:lnSpc>
            </a:pPr>
            <a:r>
              <a:rPr lang="tr-TR" sz="1150" dirty="0">
                <a:solidFill>
                  <a:schemeClr val="tx1">
                    <a:lumMod val="95000"/>
                    <a:lumOff val="5000"/>
                  </a:schemeClr>
                </a:solidFill>
                <a:latin typeface="Agency FB" panose="020B0503020202020204" pitchFamily="34" charset="0"/>
              </a:rPr>
              <a:t>2000 First Antenna Production</a:t>
            </a:r>
            <a:endParaRPr lang="tr-TR" sz="1150" b="0" i="0" u="none" strike="noStrike" dirty="0">
              <a:solidFill>
                <a:schemeClr val="tx1">
                  <a:lumMod val="95000"/>
                  <a:lumOff val="5000"/>
                </a:schemeClr>
              </a:solidFill>
              <a:effectLst/>
              <a:latin typeface="Agency FB" panose="020B0503020202020204" pitchFamily="34" charset="0"/>
            </a:endParaRPr>
          </a:p>
        </p:txBody>
      </p:sp>
      <p:cxnSp>
        <p:nvCxnSpPr>
          <p:cNvPr id="6" name="Straight Connector 5"/>
          <p:cNvCxnSpPr/>
          <p:nvPr/>
        </p:nvCxnSpPr>
        <p:spPr>
          <a:xfrm>
            <a:off x="3327198" y="4358442"/>
            <a:ext cx="0" cy="5040000"/>
          </a:xfrm>
          <a:prstGeom prst="line">
            <a:avLst/>
          </a:prstGeom>
        </p:spPr>
        <p:style>
          <a:lnRef idx="1">
            <a:schemeClr val="accent3"/>
          </a:lnRef>
          <a:fillRef idx="0">
            <a:schemeClr val="accent3"/>
          </a:fillRef>
          <a:effectRef idx="0">
            <a:schemeClr val="accent3"/>
          </a:effectRef>
          <a:fontRef idx="minor">
            <a:schemeClr val="tx1"/>
          </a:fontRef>
        </p:style>
      </p:cxnSp>
      <p:pic>
        <p:nvPicPr>
          <p:cNvPr id="7" name="Picture 2" descr="D:\Dropbox\Pictures\svsAntennasa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37"/>
          <a:stretch/>
        </p:blipFill>
        <p:spPr bwMode="auto">
          <a:xfrm>
            <a:off x="0" y="0"/>
            <a:ext cx="13716000" cy="409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671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0" y="0"/>
            <a:ext cx="6858000" cy="1440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TextBox 5"/>
          <p:cNvSpPr txBox="1"/>
          <p:nvPr/>
        </p:nvSpPr>
        <p:spPr>
          <a:xfrm>
            <a:off x="720000" y="720000"/>
            <a:ext cx="4081567" cy="646331"/>
          </a:xfrm>
          <a:prstGeom prst="rect">
            <a:avLst/>
          </a:prstGeom>
          <a:noFill/>
        </p:spPr>
        <p:txBody>
          <a:bodyPr wrap="none" rtlCol="0">
            <a:spAutoFit/>
          </a:bodyPr>
          <a:lstStyle/>
          <a:p>
            <a:r>
              <a:rPr lang="tr-TR" sz="3600" dirty="0">
                <a:solidFill>
                  <a:schemeClr val="bg1"/>
                </a:solidFill>
                <a:latin typeface="Agency FB" panose="020B0503020202020204" pitchFamily="34" charset="0"/>
              </a:rPr>
              <a:t>RESEARCH &amp; DEVELOPMENT</a:t>
            </a:r>
          </a:p>
        </p:txBody>
      </p:sp>
      <p:sp>
        <p:nvSpPr>
          <p:cNvPr id="7" name="Rectangle 6"/>
          <p:cNvSpPr/>
          <p:nvPr/>
        </p:nvSpPr>
        <p:spPr>
          <a:xfrm>
            <a:off x="719999" y="4011380"/>
            <a:ext cx="5752989" cy="2862322"/>
          </a:xfrm>
          <a:prstGeom prst="rect">
            <a:avLst/>
          </a:prstGeom>
          <a:noFill/>
        </p:spPr>
        <p:txBody>
          <a:bodyPr wrap="square">
            <a:spAutoFit/>
          </a:bodyPr>
          <a:lstStyle/>
          <a:p>
            <a:pPr>
              <a:lnSpc>
                <a:spcPct val="150000"/>
              </a:lnSpc>
            </a:pPr>
            <a:r>
              <a:rPr lang="en-US" sz="1000" dirty="0">
                <a:latin typeface="Segoe UI" panose="020B0502040204020203" pitchFamily="34" charset="0"/>
                <a:cs typeface="Segoe UI" panose="020B0502040204020203" pitchFamily="34" charset="0"/>
              </a:rPr>
              <a:t>SVS </a:t>
            </a:r>
            <a:r>
              <a:rPr lang="tr-TR" sz="1000" dirty="0">
                <a:latin typeface="Segoe UI" panose="020B0502040204020203" pitchFamily="34" charset="0"/>
                <a:cs typeface="Segoe UI" panose="020B0502040204020203" pitchFamily="34" charset="0"/>
              </a:rPr>
              <a:t>Satellite Systems</a:t>
            </a:r>
            <a:r>
              <a:rPr lang="en-US" sz="1000" dirty="0">
                <a:latin typeface="Segoe UI" panose="020B0502040204020203" pitchFamily="34" charset="0"/>
                <a:cs typeface="Segoe UI" panose="020B0502040204020203" pitchFamily="34" charset="0"/>
              </a:rPr>
              <a:t> </a:t>
            </a:r>
            <a:r>
              <a:rPr lang="tr-TR" sz="1000" dirty="0">
                <a:latin typeface="Segoe UI" panose="020B0502040204020203" pitchFamily="34" charset="0"/>
                <a:cs typeface="Segoe UI" panose="020B0502040204020203" pitchFamily="34" charset="0"/>
              </a:rPr>
              <a:t>started </a:t>
            </a:r>
            <a:r>
              <a:rPr lang="en-US" sz="1000" dirty="0">
                <a:latin typeface="Segoe UI" panose="020B0502040204020203" pitchFamily="34" charset="0"/>
                <a:cs typeface="Segoe UI" panose="020B0502040204020203" pitchFamily="34" charset="0"/>
              </a:rPr>
              <a:t>research and development (R&amp;D) operations </a:t>
            </a:r>
            <a:r>
              <a:rPr lang="tr-TR" sz="1000" dirty="0">
                <a:latin typeface="Segoe UI" panose="020B0502040204020203" pitchFamily="34" charset="0"/>
                <a:cs typeface="Segoe UI" panose="020B0502040204020203" pitchFamily="34" charset="0"/>
              </a:rPr>
              <a:t>making</a:t>
            </a:r>
            <a:r>
              <a:rPr lang="en-US" sz="1000" dirty="0">
                <a:latin typeface="Segoe UI" panose="020B0502040204020203" pitchFamily="34" charset="0"/>
                <a:cs typeface="Segoe UI" panose="020B0502040204020203" pitchFamily="34" charset="0"/>
              </a:rPr>
              <a:t> mechanical R&amp;D investments </a:t>
            </a:r>
            <a:r>
              <a:rPr lang="tr-TR" sz="1000" dirty="0">
                <a:latin typeface="Segoe UI" panose="020B0502040204020203" pitchFamily="34" charset="0"/>
                <a:cs typeface="Segoe UI" panose="020B0502040204020203" pitchFamily="34" charset="0"/>
              </a:rPr>
              <a:t>with the purpose of developing </a:t>
            </a:r>
            <a:r>
              <a:rPr lang="en-US" sz="1000" dirty="0">
                <a:latin typeface="Segoe UI" panose="020B0502040204020203" pitchFamily="34" charset="0"/>
                <a:cs typeface="Segoe UI" panose="020B0502040204020203" pitchFamily="34" charset="0"/>
              </a:rPr>
              <a:t>its own antenna system</a:t>
            </a:r>
            <a:r>
              <a:rPr lang="tr-TR" sz="1000" dirty="0">
                <a:latin typeface="Segoe UI" panose="020B0502040204020203" pitchFamily="34" charset="0"/>
                <a:cs typeface="Segoe UI" panose="020B0502040204020203" pitchFamily="34" charset="0"/>
              </a:rPr>
              <a:t> and it has also </a:t>
            </a:r>
            <a:r>
              <a:rPr lang="en-US" sz="1000" dirty="0">
                <a:latin typeface="Segoe UI" panose="020B0502040204020203" pitchFamily="34" charset="0"/>
                <a:cs typeface="Segoe UI" panose="020B0502040204020203" pitchFamily="34" charset="0"/>
              </a:rPr>
              <a:t>electronical R&amp;D operations </a:t>
            </a:r>
            <a:r>
              <a:rPr lang="tr-TR" sz="1000" dirty="0">
                <a:latin typeface="Segoe UI" panose="020B0502040204020203" pitchFamily="34" charset="0"/>
                <a:cs typeface="Segoe UI" panose="020B0502040204020203" pitchFamily="34" charset="0"/>
              </a:rPr>
              <a:t>going on </a:t>
            </a:r>
            <a:r>
              <a:rPr lang="en-US" sz="1000" dirty="0">
                <a:latin typeface="Segoe UI" panose="020B0502040204020203" pitchFamily="34" charset="0"/>
                <a:cs typeface="Segoe UI" panose="020B0502040204020203" pitchFamily="34" charset="0"/>
              </a:rPr>
              <a:t>with the incremental R&amp;D budget since 2002.</a:t>
            </a:r>
          </a:p>
          <a:p>
            <a:pPr>
              <a:lnSpc>
                <a:spcPct val="150000"/>
              </a:lnSpc>
            </a:pPr>
            <a:endParaRPr lang="tr-TR" sz="1000" dirty="0">
              <a:latin typeface="Segoe UI" panose="020B0502040204020203" pitchFamily="34" charset="0"/>
              <a:cs typeface="Segoe UI" panose="020B0502040204020203" pitchFamily="34" charset="0"/>
            </a:endParaRPr>
          </a:p>
          <a:p>
            <a:pPr>
              <a:lnSpc>
                <a:spcPct val="150000"/>
              </a:lnSpc>
            </a:pPr>
            <a:r>
              <a:rPr lang="en-US" sz="1000" dirty="0">
                <a:latin typeface="Segoe UI" panose="020B0502040204020203" pitchFamily="34" charset="0"/>
                <a:cs typeface="Segoe UI" panose="020B0502040204020203" pitchFamily="34" charset="0"/>
              </a:rPr>
              <a:t>Now, </a:t>
            </a:r>
            <a:r>
              <a:rPr lang="tr-TR" sz="1000" dirty="0">
                <a:latin typeface="Segoe UI" panose="020B0502040204020203" pitchFamily="34" charset="0"/>
                <a:cs typeface="Segoe UI" panose="020B0502040204020203" pitchFamily="34" charset="0"/>
              </a:rPr>
              <a:t>the company</a:t>
            </a:r>
            <a:r>
              <a:rPr lang="en-US" sz="1000" dirty="0">
                <a:latin typeface="Segoe UI" panose="020B0502040204020203" pitchFamily="34" charset="0"/>
                <a:cs typeface="Segoe UI" panose="020B0502040204020203" pitchFamily="34" charset="0"/>
              </a:rPr>
              <a:t> has 15 years corporate experience on </a:t>
            </a:r>
            <a:r>
              <a:rPr lang="en-US" sz="1000" dirty="0" err="1">
                <a:latin typeface="Segoe UI" panose="020B0502040204020203" pitchFamily="34" charset="0"/>
                <a:cs typeface="Segoe UI" panose="020B0502040204020203" pitchFamily="34" charset="0"/>
              </a:rPr>
              <a:t>satcom</a:t>
            </a:r>
            <a:r>
              <a:rPr lang="en-US" sz="1000" dirty="0">
                <a:latin typeface="Segoe UI" panose="020B0502040204020203" pitchFamily="34" charset="0"/>
                <a:cs typeface="Segoe UI" panose="020B0502040204020203" pitchFamily="34" charset="0"/>
              </a:rPr>
              <a:t> business as an R&amp;D center</a:t>
            </a:r>
            <a:r>
              <a:rPr lang="tr-TR" sz="1000" dirty="0">
                <a:latin typeface="Segoe UI" panose="020B0502040204020203" pitchFamily="34" charset="0"/>
                <a:cs typeface="Segoe UI" panose="020B0502040204020203" pitchFamily="34" charset="0"/>
              </a:rPr>
              <a:t> and </a:t>
            </a:r>
            <a:r>
              <a:rPr lang="en-US" sz="1000" dirty="0">
                <a:latin typeface="Segoe UI" panose="020B0502040204020203" pitchFamily="34" charset="0"/>
                <a:cs typeface="Segoe UI" panose="020B0502040204020203" pitchFamily="34" charset="0"/>
              </a:rPr>
              <a:t> more than 50 unique products developed by </a:t>
            </a:r>
            <a:r>
              <a:rPr lang="tr-TR" sz="1000" dirty="0">
                <a:latin typeface="Segoe UI" panose="020B0502040204020203" pitchFamily="34" charset="0"/>
                <a:cs typeface="Segoe UI" panose="020B0502040204020203" pitchFamily="34" charset="0"/>
              </a:rPr>
              <a:t>its </a:t>
            </a:r>
            <a:r>
              <a:rPr lang="en-US" sz="1000" dirty="0">
                <a:latin typeface="Segoe UI" panose="020B0502040204020203" pitchFamily="34" charset="0"/>
                <a:cs typeface="Segoe UI" panose="020B0502040204020203" pitchFamily="34" charset="0"/>
              </a:rPr>
              <a:t>own resources.</a:t>
            </a:r>
          </a:p>
          <a:p>
            <a:pPr>
              <a:lnSpc>
                <a:spcPct val="150000"/>
              </a:lnSpc>
            </a:pPr>
            <a:endParaRPr lang="tr-TR" sz="1000" dirty="0">
              <a:latin typeface="Segoe UI" panose="020B0502040204020203" pitchFamily="34" charset="0"/>
              <a:cs typeface="Segoe UI" panose="020B0502040204020203" pitchFamily="34" charset="0"/>
            </a:endParaRPr>
          </a:p>
          <a:p>
            <a:pPr>
              <a:lnSpc>
                <a:spcPct val="150000"/>
              </a:lnSpc>
            </a:pPr>
            <a:r>
              <a:rPr lang="en-US" sz="1000" dirty="0">
                <a:latin typeface="Segoe UI" panose="020B0502040204020203" pitchFamily="34" charset="0"/>
                <a:cs typeface="Segoe UI" panose="020B0502040204020203" pitchFamily="34" charset="0"/>
              </a:rPr>
              <a:t>SVS </a:t>
            </a:r>
            <a:r>
              <a:rPr lang="tr-TR" sz="1000" dirty="0">
                <a:latin typeface="Segoe UI" panose="020B0502040204020203" pitchFamily="34" charset="0"/>
                <a:cs typeface="Segoe UI" panose="020B0502040204020203" pitchFamily="34" charset="0"/>
              </a:rPr>
              <a:t>Satellite Systems</a:t>
            </a:r>
            <a:r>
              <a:rPr lang="en-US" sz="1000" dirty="0">
                <a:latin typeface="Segoe UI" panose="020B0502040204020203" pitchFamily="34" charset="0"/>
                <a:cs typeface="Segoe UI" panose="020B0502040204020203" pitchFamily="34" charset="0"/>
              </a:rPr>
              <a:t> has know-how on;</a:t>
            </a:r>
          </a:p>
          <a:p>
            <a:pPr marL="171450" indent="-171450">
              <a:lnSpc>
                <a:spcPct val="150000"/>
              </a:lnSpc>
              <a:buFont typeface="Arial" panose="020B0604020202020204" pitchFamily="34" charset="0"/>
              <a:buChar char="•"/>
            </a:pPr>
            <a:r>
              <a:rPr lang="en-US" sz="1000" dirty="0">
                <a:latin typeface="Segoe UI" panose="020B0502040204020203" pitchFamily="34" charset="0"/>
                <a:cs typeface="Segoe UI" panose="020B0502040204020203" pitchFamily="34" charset="0"/>
              </a:rPr>
              <a:t>Software Development</a:t>
            </a:r>
          </a:p>
          <a:p>
            <a:pPr marL="171450" indent="-171450">
              <a:lnSpc>
                <a:spcPct val="150000"/>
              </a:lnSpc>
              <a:buFont typeface="Arial" panose="020B0604020202020204" pitchFamily="34" charset="0"/>
              <a:buChar char="•"/>
            </a:pPr>
            <a:r>
              <a:rPr lang="en-US" sz="1000" dirty="0">
                <a:latin typeface="Segoe UI" panose="020B0502040204020203" pitchFamily="34" charset="0"/>
                <a:cs typeface="Segoe UI" panose="020B0502040204020203" pitchFamily="34" charset="0"/>
              </a:rPr>
              <a:t>Hardware Development</a:t>
            </a:r>
          </a:p>
          <a:p>
            <a:pPr marL="171450" indent="-171450">
              <a:lnSpc>
                <a:spcPct val="150000"/>
              </a:lnSpc>
              <a:buFont typeface="Arial" panose="020B0604020202020204" pitchFamily="34" charset="0"/>
              <a:buChar char="•"/>
            </a:pPr>
            <a:r>
              <a:rPr lang="en-US" sz="1000" dirty="0">
                <a:latin typeface="Segoe UI" panose="020B0502040204020203" pitchFamily="34" charset="0"/>
                <a:cs typeface="Segoe UI" panose="020B0502040204020203" pitchFamily="34" charset="0"/>
              </a:rPr>
              <a:t>RF Design</a:t>
            </a:r>
          </a:p>
          <a:p>
            <a:pPr>
              <a:lnSpc>
                <a:spcPct val="150000"/>
              </a:lnSpc>
            </a:pPr>
            <a:r>
              <a:rPr lang="en-US" sz="1000" dirty="0">
                <a:latin typeface="Segoe UI" panose="020B0502040204020203" pitchFamily="34" charset="0"/>
                <a:cs typeface="Segoe UI" panose="020B0502040204020203" pitchFamily="34" charset="0"/>
              </a:rPr>
              <a:t>with experienced and qualified R&amp;D team.</a:t>
            </a:r>
            <a:endParaRPr lang="tr-TR" sz="1000" dirty="0">
              <a:latin typeface="Segoe UI" panose="020B0502040204020203" pitchFamily="34" charset="0"/>
              <a:cs typeface="Segoe UI" panose="020B0502040204020203" pitchFamily="34" charset="0"/>
            </a:endParaRP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14192" b="21805"/>
          <a:stretch/>
        </p:blipFill>
        <p:spPr>
          <a:xfrm>
            <a:off x="0" y="6987202"/>
            <a:ext cx="6858000" cy="2914795"/>
          </a:xfrm>
          <a:prstGeom prst="rect">
            <a:avLst/>
          </a:prstGeom>
        </p:spPr>
      </p:pic>
      <p:pic>
        <p:nvPicPr>
          <p:cNvPr id="12" name="Picture 11"/>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119" b="4413"/>
          <a:stretch/>
        </p:blipFill>
        <p:spPr>
          <a:xfrm>
            <a:off x="0" y="1395597"/>
            <a:ext cx="6858000" cy="2471409"/>
          </a:xfrm>
          <a:prstGeom prst="rect">
            <a:avLst/>
          </a:prstGeom>
        </p:spPr>
      </p:pic>
    </p:spTree>
    <p:extLst>
      <p:ext uri="{BB962C8B-B14F-4D97-AF65-F5344CB8AC3E}">
        <p14:creationId xmlns:p14="http://schemas.microsoft.com/office/powerpoint/2010/main" val="41662352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299" y="6133146"/>
            <a:ext cx="1299243" cy="900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703" y="5090345"/>
            <a:ext cx="1049881" cy="1279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20000" y="720000"/>
            <a:ext cx="2999539" cy="646331"/>
          </a:xfrm>
          <a:prstGeom prst="rect">
            <a:avLst/>
          </a:prstGeom>
          <a:noFill/>
        </p:spPr>
        <p:txBody>
          <a:bodyPr wrap="none" rtlCol="0">
            <a:spAutoFit/>
          </a:bodyPr>
          <a:lstStyle/>
          <a:p>
            <a:r>
              <a:rPr lang="tr-TR" sz="3600" dirty="0">
                <a:solidFill>
                  <a:schemeClr val="bg1"/>
                </a:solidFill>
                <a:latin typeface="Agency FB" panose="020B0503020202020204" pitchFamily="34" charset="0"/>
              </a:rPr>
              <a:t>CUSTOM PRODUCTS</a:t>
            </a:r>
          </a:p>
        </p:txBody>
      </p:sp>
      <p:sp>
        <p:nvSpPr>
          <p:cNvPr id="5" name="Rectangle 4"/>
          <p:cNvSpPr/>
          <p:nvPr/>
        </p:nvSpPr>
        <p:spPr>
          <a:xfrm>
            <a:off x="720000" y="360000"/>
            <a:ext cx="1954381" cy="307777"/>
          </a:xfrm>
          <a:prstGeom prst="rect">
            <a:avLst/>
          </a:prstGeom>
          <a:noFill/>
        </p:spPr>
        <p:txBody>
          <a:bodyPr wrap="none" rtlCol="0">
            <a:spAutoFit/>
          </a:bodyPr>
          <a:lstStyle/>
          <a:p>
            <a:r>
              <a:rPr lang="tr-TR" altLang="tr-TR" sz="1400" dirty="0">
                <a:solidFill>
                  <a:schemeClr val="accent1">
                    <a:lumMod val="20000"/>
                    <a:lumOff val="80000"/>
                  </a:schemeClr>
                </a:solidFill>
                <a:latin typeface="Century Gothic" panose="020B0502020202020204" pitchFamily="34" charset="0"/>
              </a:rPr>
              <a:t>We Develop For You</a:t>
            </a:r>
          </a:p>
        </p:txBody>
      </p:sp>
      <p:sp>
        <p:nvSpPr>
          <p:cNvPr id="8" name="TextBox 11"/>
          <p:cNvSpPr txBox="1">
            <a:spLocks noChangeArrowheads="1"/>
          </p:cNvSpPr>
          <p:nvPr/>
        </p:nvSpPr>
        <p:spPr bwMode="auto">
          <a:xfrm>
            <a:off x="2509817" y="2712145"/>
            <a:ext cx="2701456" cy="6440225"/>
          </a:xfrm>
          <a:prstGeom prst="rect">
            <a:avLst/>
          </a:prstGeom>
          <a:noFill/>
          <a:extLst/>
        </p:spPr>
        <p:txBody>
          <a:bodyPr wrap="square">
            <a:spAutoFit/>
          </a:bodyPr>
          <a:lstStyle>
            <a:defPPr>
              <a:defRPr lang="tr-TR"/>
            </a:defPPr>
            <a:lvl1pPr marL="171450" indent="-171450">
              <a:lnSpc>
                <a:spcPct val="150000"/>
              </a:lnSpc>
              <a:buFont typeface="Wingdings" panose="05000000000000000000" pitchFamily="2" charset="2"/>
              <a:buChar char="§"/>
              <a:defRPr sz="1200">
                <a:latin typeface="Segoe UI" panose="020B0502040204020203" pitchFamily="34" charset="0"/>
                <a:cs typeface="Segoe UI" panose="020B0502040204020203" pitchFamily="34" charset="0"/>
              </a:defRPr>
            </a:lvl1pPr>
          </a:lstStyle>
          <a:p>
            <a:pPr marL="0" indent="0">
              <a:buNone/>
            </a:pPr>
            <a:r>
              <a:rPr lang="tr-TR" altLang="tr-TR" sz="1400" b="1" dirty="0">
                <a:solidFill>
                  <a:schemeClr val="tx1">
                    <a:lumMod val="95000"/>
                    <a:lumOff val="5000"/>
                  </a:schemeClr>
                </a:solidFill>
              </a:rPr>
              <a:t>RFACC PLATFORM</a:t>
            </a:r>
          </a:p>
          <a:p>
            <a:pPr marL="0" indent="0">
              <a:buNone/>
            </a:pPr>
            <a:r>
              <a:rPr lang="tr-TR" altLang="tr-TR" sz="1050" b="1" dirty="0">
                <a:solidFill>
                  <a:schemeClr val="tx1">
                    <a:lumMod val="95000"/>
                    <a:lumOff val="5000"/>
                  </a:schemeClr>
                </a:solidFill>
              </a:rPr>
              <a:t>TURKISH AIRLINES</a:t>
            </a:r>
          </a:p>
          <a:p>
            <a:pPr marL="0" indent="0">
              <a:buNone/>
            </a:pPr>
            <a:r>
              <a:rPr lang="tr-TR" altLang="tr-TR" sz="1050" dirty="0">
                <a:solidFill>
                  <a:schemeClr val="tx1">
                    <a:lumMod val="95000"/>
                    <a:lumOff val="5000"/>
                  </a:schemeClr>
                </a:solidFill>
              </a:rPr>
              <a:t>RFACC is a system which delivers electromagnetic signal in desired frequency and power. It was developed to test electronic systems in planes.</a:t>
            </a:r>
          </a:p>
          <a:p>
            <a:pPr marL="0" indent="0">
              <a:buNone/>
            </a:pPr>
            <a:endParaRPr lang="tr-TR" altLang="tr-TR" b="1" dirty="0">
              <a:solidFill>
                <a:schemeClr val="tx1">
                  <a:lumMod val="95000"/>
                  <a:lumOff val="5000"/>
                </a:schemeClr>
              </a:solidFill>
            </a:endParaRPr>
          </a:p>
          <a:p>
            <a:pPr marL="0" indent="0">
              <a:buNone/>
            </a:pPr>
            <a:endParaRPr lang="tr-TR" altLang="tr-TR" b="1" dirty="0">
              <a:solidFill>
                <a:schemeClr val="tx1">
                  <a:lumMod val="95000"/>
                  <a:lumOff val="5000"/>
                </a:schemeClr>
              </a:solidFill>
            </a:endParaRPr>
          </a:p>
          <a:p>
            <a:pPr marL="0" indent="0">
              <a:buNone/>
            </a:pPr>
            <a:endParaRPr lang="tr-TR" altLang="tr-TR" b="1" dirty="0">
              <a:solidFill>
                <a:schemeClr val="tx1">
                  <a:lumMod val="95000"/>
                  <a:lumOff val="5000"/>
                </a:schemeClr>
              </a:solidFill>
            </a:endParaRPr>
          </a:p>
          <a:p>
            <a:pPr marL="0" indent="0">
              <a:buNone/>
            </a:pPr>
            <a:r>
              <a:rPr lang="tr-TR" altLang="tr-TR" b="1" dirty="0">
                <a:solidFill>
                  <a:schemeClr val="tx1">
                    <a:lumMod val="95000"/>
                    <a:lumOff val="5000"/>
                  </a:schemeClr>
                </a:solidFill>
              </a:rPr>
              <a:t>WAVEGUIDE SWITCHING SYSTEM</a:t>
            </a:r>
            <a:endParaRPr lang="tr-TR" altLang="tr-TR" dirty="0">
              <a:solidFill>
                <a:schemeClr val="tx1">
                  <a:lumMod val="95000"/>
                  <a:lumOff val="5000"/>
                </a:schemeClr>
              </a:solidFill>
            </a:endParaRPr>
          </a:p>
          <a:p>
            <a:pPr marL="0" indent="0">
              <a:buNone/>
            </a:pPr>
            <a:r>
              <a:rPr lang="tr-TR" altLang="tr-TR" sz="1050" dirty="0">
                <a:solidFill>
                  <a:schemeClr val="tx1">
                    <a:lumMod val="95000"/>
                    <a:lumOff val="5000"/>
                  </a:schemeClr>
                </a:solidFill>
              </a:rPr>
              <a:t>X Band signal is redirected to a load or to one of the two outputs via waveguied switches with the help of this device, which was designed for a military ship. </a:t>
            </a:r>
          </a:p>
          <a:p>
            <a:pPr marL="0" indent="0">
              <a:buNone/>
            </a:pPr>
            <a:endParaRPr lang="tr-TR" altLang="tr-TR" sz="1050" dirty="0">
              <a:solidFill>
                <a:schemeClr val="tx1">
                  <a:lumMod val="95000"/>
                  <a:lumOff val="5000"/>
                </a:schemeClr>
              </a:solidFill>
            </a:endParaRPr>
          </a:p>
          <a:p>
            <a:pPr marL="0" indent="0">
              <a:buNone/>
            </a:pPr>
            <a:endParaRPr lang="tr-TR" altLang="tr-TR" sz="1050" dirty="0">
              <a:solidFill>
                <a:schemeClr val="tx1">
                  <a:lumMod val="95000"/>
                  <a:lumOff val="5000"/>
                </a:schemeClr>
              </a:solidFill>
            </a:endParaRPr>
          </a:p>
          <a:p>
            <a:pPr marL="0" indent="0">
              <a:buNone/>
            </a:pPr>
            <a:endParaRPr lang="tr-TR" altLang="tr-TR" sz="1050" dirty="0">
              <a:solidFill>
                <a:schemeClr val="tx1">
                  <a:lumMod val="95000"/>
                  <a:lumOff val="5000"/>
                </a:schemeClr>
              </a:solidFill>
            </a:endParaRPr>
          </a:p>
          <a:p>
            <a:pPr marL="0" indent="0">
              <a:buNone/>
            </a:pPr>
            <a:endParaRPr lang="tr-TR" altLang="tr-TR" sz="1050" dirty="0">
              <a:solidFill>
                <a:schemeClr val="tx1">
                  <a:lumMod val="95000"/>
                  <a:lumOff val="5000"/>
                </a:schemeClr>
              </a:solidFill>
            </a:endParaRPr>
          </a:p>
          <a:p>
            <a:pPr marL="0" indent="0">
              <a:buNone/>
            </a:pPr>
            <a:r>
              <a:rPr lang="tr-TR" altLang="tr-TR" b="1" dirty="0">
                <a:solidFill>
                  <a:schemeClr val="tx1">
                    <a:lumMod val="95000"/>
                    <a:lumOff val="5000"/>
                  </a:schemeClr>
                </a:solidFill>
              </a:rPr>
              <a:t>CUSTOM ANTENNA CONTROL SYSTEM</a:t>
            </a:r>
          </a:p>
          <a:p>
            <a:pPr marL="0" indent="0">
              <a:buNone/>
            </a:pPr>
            <a:r>
              <a:rPr lang="tr-TR" altLang="tr-TR" sz="1050" dirty="0">
                <a:solidFill>
                  <a:schemeClr val="tx1">
                    <a:lumMod val="95000"/>
                    <a:lumOff val="5000"/>
                  </a:schemeClr>
                </a:solidFill>
              </a:rPr>
              <a:t>A fully motorized antenna system which can move antenna in horizontol and vertical directions and whose location can be changed easily.</a:t>
            </a:r>
          </a:p>
          <a:p>
            <a:pPr marL="0" indent="0">
              <a:buNone/>
            </a:pPr>
            <a:endParaRPr lang="en-US" altLang="tr-TR" sz="1050" dirty="0">
              <a:solidFill>
                <a:schemeClr val="tx1">
                  <a:lumMod val="95000"/>
                  <a:lumOff val="5000"/>
                </a:schemeClr>
              </a:solidFill>
            </a:endParaRP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6559" r="6582"/>
          <a:stretch/>
        </p:blipFill>
        <p:spPr>
          <a:xfrm>
            <a:off x="833589" y="6942545"/>
            <a:ext cx="1458879" cy="2075463"/>
          </a:xfrm>
          <a:prstGeom prst="rect">
            <a:avLst/>
          </a:prstGeom>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0268" y="4744836"/>
            <a:ext cx="1130091" cy="1267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720000" y="1817432"/>
            <a:ext cx="3417923" cy="461665"/>
          </a:xfrm>
          <a:prstGeom prst="rect">
            <a:avLst/>
          </a:prstGeom>
          <a:noFill/>
        </p:spPr>
        <p:txBody>
          <a:bodyPr wrap="none" rtlCol="0">
            <a:spAutoFit/>
          </a:bodyPr>
          <a:lstStyle/>
          <a:p>
            <a:r>
              <a:rPr lang="tr-TR" sz="2400" dirty="0">
                <a:solidFill>
                  <a:schemeClr val="tx1">
                    <a:lumMod val="95000"/>
                    <a:lumOff val="5000"/>
                  </a:schemeClr>
                </a:solidFill>
                <a:latin typeface="Agency FB" panose="020B0503020202020204" pitchFamily="34" charset="0"/>
              </a:rPr>
              <a:t>SOME OF OUR CUSTOM PRODUCTS</a:t>
            </a:r>
          </a:p>
        </p:txBody>
      </p:sp>
      <p:cxnSp>
        <p:nvCxnSpPr>
          <p:cNvPr id="6" name="Straight Connector 5"/>
          <p:cNvCxnSpPr/>
          <p:nvPr/>
        </p:nvCxnSpPr>
        <p:spPr>
          <a:xfrm>
            <a:off x="720000" y="2279097"/>
            <a:ext cx="5233737" cy="0"/>
          </a:xfrm>
          <a:prstGeom prst="line">
            <a:avLst/>
          </a:prstGeom>
        </p:spPr>
        <p:style>
          <a:lnRef idx="1">
            <a:schemeClr val="accent3"/>
          </a:lnRef>
          <a:fillRef idx="0">
            <a:schemeClr val="accent3"/>
          </a:fillRef>
          <a:effectRef idx="0">
            <a:schemeClr val="accent3"/>
          </a:effectRef>
          <a:fontRef idx="minor">
            <a:schemeClr val="tx1"/>
          </a:fontRef>
        </p:style>
      </p:cxn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0000" y="2905332"/>
            <a:ext cx="1660358" cy="1491651"/>
          </a:xfrm>
          <a:prstGeom prst="rect">
            <a:avLst/>
          </a:prstGeom>
        </p:spPr>
      </p:pic>
      <p:cxnSp>
        <p:nvCxnSpPr>
          <p:cNvPr id="13" name="Straight Connector 12"/>
          <p:cNvCxnSpPr/>
          <p:nvPr/>
        </p:nvCxnSpPr>
        <p:spPr>
          <a:xfrm>
            <a:off x="698500" y="9499287"/>
            <a:ext cx="5400000" cy="0"/>
          </a:xfrm>
          <a:prstGeom prst="line">
            <a:avLst/>
          </a:prstGeom>
          <a:ln>
            <a:solidFill>
              <a:srgbClr val="2E75B6"/>
            </a:solidFill>
          </a:ln>
        </p:spPr>
        <p:style>
          <a:lnRef idx="1">
            <a:schemeClr val="accent6"/>
          </a:lnRef>
          <a:fillRef idx="0">
            <a:schemeClr val="accent6"/>
          </a:fillRef>
          <a:effectRef idx="0">
            <a:schemeClr val="accent6"/>
          </a:effectRef>
          <a:fontRef idx="minor">
            <a:schemeClr val="tx1"/>
          </a:fontRef>
        </p:style>
      </p:cxnSp>
      <p:sp>
        <p:nvSpPr>
          <p:cNvPr id="7" name="Rectangle 6"/>
          <p:cNvSpPr/>
          <p:nvPr/>
        </p:nvSpPr>
        <p:spPr>
          <a:xfrm>
            <a:off x="1073425" y="3466769"/>
            <a:ext cx="936127" cy="198782"/>
          </a:xfrm>
          <a:prstGeom prst="rect">
            <a:avLst/>
          </a:prstGeom>
          <a:solidFill>
            <a:srgbClr val="433F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110948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38982"/>
            <a:ext cx="6858000" cy="2967018"/>
          </a:xfrm>
          <a:prstGeom prst="rect">
            <a:avLst/>
          </a:prstGeom>
        </p:spPr>
      </p:pic>
      <p:sp>
        <p:nvSpPr>
          <p:cNvPr id="14" name="Rectangle 13"/>
          <p:cNvSpPr/>
          <p:nvPr/>
        </p:nvSpPr>
        <p:spPr>
          <a:xfrm>
            <a:off x="0" y="0"/>
            <a:ext cx="6858000" cy="1440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TextBox 1"/>
          <p:cNvSpPr txBox="1"/>
          <p:nvPr/>
        </p:nvSpPr>
        <p:spPr>
          <a:xfrm>
            <a:off x="720000" y="720000"/>
            <a:ext cx="4118435" cy="646331"/>
          </a:xfrm>
          <a:prstGeom prst="rect">
            <a:avLst/>
          </a:prstGeom>
          <a:noFill/>
        </p:spPr>
        <p:txBody>
          <a:bodyPr wrap="none" rtlCol="0">
            <a:spAutoFit/>
          </a:bodyPr>
          <a:lstStyle/>
          <a:p>
            <a:r>
              <a:rPr lang="tr-TR" sz="3600" dirty="0">
                <a:solidFill>
                  <a:schemeClr val="bg1"/>
                </a:solidFill>
                <a:latin typeface="Agency FB" panose="020B0503020202020204" pitchFamily="34" charset="0"/>
              </a:rPr>
              <a:t>SERVICE AND MAINTENANCE</a:t>
            </a:r>
          </a:p>
        </p:txBody>
      </p:sp>
      <p:sp>
        <p:nvSpPr>
          <p:cNvPr id="8" name="TextBox 11"/>
          <p:cNvSpPr txBox="1">
            <a:spLocks noChangeArrowheads="1"/>
          </p:cNvSpPr>
          <p:nvPr/>
        </p:nvSpPr>
        <p:spPr bwMode="auto">
          <a:xfrm>
            <a:off x="708916" y="3625172"/>
            <a:ext cx="5440168" cy="3323987"/>
          </a:xfrm>
          <a:prstGeom prst="rect">
            <a:avLst/>
          </a:prstGeom>
          <a:noFill/>
          <a:extLst/>
        </p:spPr>
        <p:txBody>
          <a:bodyPr wrap="square">
            <a:spAutoFit/>
          </a:bodyPr>
          <a:lstStyle>
            <a:defPPr>
              <a:defRPr lang="tr-TR"/>
            </a:defPPr>
            <a:lvl1pPr indent="0">
              <a:lnSpc>
                <a:spcPct val="150000"/>
              </a:lnSpc>
              <a:buFont typeface="Wingdings" panose="05000000000000000000" pitchFamily="2" charset="2"/>
              <a:buNone/>
              <a:defRPr sz="1400" b="1">
                <a:solidFill>
                  <a:schemeClr val="tx1">
                    <a:lumMod val="95000"/>
                    <a:lumOff val="5000"/>
                  </a:schemeClr>
                </a:solidFill>
                <a:latin typeface="Segoe UI" panose="020B0502040204020203" pitchFamily="34" charset="0"/>
                <a:cs typeface="Segoe UI" panose="020B0502040204020203" pitchFamily="34" charset="0"/>
              </a:defRPr>
            </a:lvl1pPr>
          </a:lstStyle>
          <a:p>
            <a:r>
              <a:rPr lang="en-US" altLang="tr-TR" sz="1000" dirty="0"/>
              <a:t>ELECTRONIC</a:t>
            </a:r>
            <a:r>
              <a:rPr lang="tr-TR" altLang="tr-TR" sz="1000" dirty="0"/>
              <a:t>S</a:t>
            </a:r>
            <a:endParaRPr lang="en-US" altLang="tr-TR" sz="1000" dirty="0"/>
          </a:p>
          <a:p>
            <a:r>
              <a:rPr lang="en-US" altLang="tr-TR" sz="1000" b="0" dirty="0"/>
              <a:t>SVS </a:t>
            </a:r>
            <a:r>
              <a:rPr lang="tr-TR" altLang="tr-TR" sz="1000" b="0" dirty="0"/>
              <a:t>Satellite Systems </a:t>
            </a:r>
            <a:r>
              <a:rPr lang="en-US" altLang="tr-TR" sz="1000" b="0" dirty="0"/>
              <a:t>has the power of partnership agreements with global brands on </a:t>
            </a:r>
            <a:r>
              <a:rPr lang="en-US" altLang="tr-TR" sz="1000" b="0" dirty="0" err="1"/>
              <a:t>satcom</a:t>
            </a:r>
            <a:r>
              <a:rPr lang="en-US" altLang="tr-TR" sz="1000" b="0" dirty="0"/>
              <a:t> devices as a global technical support center and provider. Some of these global are as follows;</a:t>
            </a:r>
            <a:endParaRPr lang="tr-TR" altLang="tr-TR" sz="1000" b="0" dirty="0"/>
          </a:p>
          <a:p>
            <a:r>
              <a:rPr lang="en-US" altLang="tr-TR" sz="1000" b="0" dirty="0"/>
              <a:t>Ericsson,</a:t>
            </a:r>
            <a:r>
              <a:rPr lang="tr-TR" altLang="tr-TR" sz="1000" b="0" dirty="0"/>
              <a:t> Harmonic</a:t>
            </a:r>
            <a:r>
              <a:rPr lang="en-US" altLang="tr-TR" sz="1000" b="0" dirty="0"/>
              <a:t>, </a:t>
            </a:r>
            <a:r>
              <a:rPr lang="en-US" altLang="tr-TR" sz="1000" b="0" dirty="0" err="1"/>
              <a:t>Newtec</a:t>
            </a:r>
            <a:r>
              <a:rPr lang="en-US" altLang="tr-TR" sz="1000" b="0" dirty="0"/>
              <a:t>, ETL, CPI, Teledyne Paradise</a:t>
            </a:r>
            <a:r>
              <a:rPr lang="tr-TR" altLang="tr-TR" sz="1000" b="0"/>
              <a:t>,</a:t>
            </a:r>
            <a:r>
              <a:rPr lang="en-US" altLang="tr-TR" sz="1000" b="0"/>
              <a:t> </a:t>
            </a:r>
            <a:r>
              <a:rPr lang="en-US" altLang="tr-TR" sz="1000" b="0" dirty="0"/>
              <a:t>Datacom, etc.</a:t>
            </a:r>
            <a:endParaRPr lang="tr-TR" altLang="tr-TR" sz="1000" b="0" dirty="0"/>
          </a:p>
          <a:p>
            <a:endParaRPr lang="en-US" altLang="tr-TR" sz="1000" b="0" dirty="0"/>
          </a:p>
          <a:p>
            <a:r>
              <a:rPr lang="en-US" altLang="tr-TR" sz="1000" b="0" dirty="0"/>
              <a:t>We have also partnerships with Thompson, </a:t>
            </a:r>
            <a:r>
              <a:rPr lang="en-US" altLang="tr-TR" sz="1000" b="0" dirty="0" err="1"/>
              <a:t>Newtec</a:t>
            </a:r>
            <a:r>
              <a:rPr lang="en-US" altLang="tr-TR" sz="1000" b="0" dirty="0"/>
              <a:t> and CPI(former</a:t>
            </a:r>
            <a:r>
              <a:rPr lang="tr-TR" altLang="tr-TR" sz="1000" b="0" dirty="0"/>
              <a:t>ly</a:t>
            </a:r>
            <a:r>
              <a:rPr lang="en-US" altLang="tr-TR" sz="1000" b="0" dirty="0"/>
              <a:t> MCL) </a:t>
            </a:r>
            <a:r>
              <a:rPr lang="tr-TR" altLang="tr-TR" sz="1000" b="0" dirty="0"/>
              <a:t>as</a:t>
            </a:r>
            <a:r>
              <a:rPr lang="en-US" altLang="tr-TR" sz="1000" b="0" dirty="0"/>
              <a:t> a global authorized technical support center on behalf of these brands.</a:t>
            </a:r>
          </a:p>
          <a:p>
            <a:endParaRPr lang="en-US" altLang="tr-TR" sz="1000" b="0" dirty="0"/>
          </a:p>
          <a:p>
            <a:r>
              <a:rPr lang="en-US" altLang="tr-TR" sz="1000" dirty="0"/>
              <a:t>MECHANICS</a:t>
            </a:r>
            <a:endParaRPr lang="en-US" altLang="tr-TR" sz="1000" dirty="0">
              <a:solidFill>
                <a:schemeClr val="tx1"/>
              </a:solidFill>
            </a:endParaRPr>
          </a:p>
          <a:p>
            <a:r>
              <a:rPr lang="en-US" altLang="tr-TR" sz="1000" b="0" dirty="0">
                <a:solidFill>
                  <a:schemeClr val="tx1"/>
                </a:solidFill>
              </a:rPr>
              <a:t>SVS </a:t>
            </a:r>
            <a:r>
              <a:rPr lang="tr-TR" altLang="tr-TR" sz="1000" b="0" dirty="0">
                <a:solidFill>
                  <a:schemeClr val="tx1"/>
                </a:solidFill>
              </a:rPr>
              <a:t>Satelite System </a:t>
            </a:r>
            <a:r>
              <a:rPr lang="en-US" altLang="tr-TR" sz="1000" b="0" dirty="0">
                <a:solidFill>
                  <a:schemeClr val="tx1"/>
                </a:solidFill>
              </a:rPr>
              <a:t>has the ability to implement any type of vehicle project for different vehicle types, application areas and chassis types that </a:t>
            </a:r>
            <a:r>
              <a:rPr lang="tr-TR" altLang="tr-TR" sz="1000" b="0" dirty="0">
                <a:solidFill>
                  <a:schemeClr val="tx1"/>
                </a:solidFill>
              </a:rPr>
              <a:t>the company</a:t>
            </a:r>
            <a:r>
              <a:rPr lang="en-US" altLang="tr-TR" sz="1000" b="0" dirty="0">
                <a:solidFill>
                  <a:schemeClr val="tx1"/>
                </a:solidFill>
              </a:rPr>
              <a:t> has already completed. </a:t>
            </a:r>
            <a:r>
              <a:rPr lang="tr-TR" altLang="tr-TR" sz="1000" b="0" dirty="0">
                <a:solidFill>
                  <a:schemeClr val="tx1"/>
                </a:solidFill>
              </a:rPr>
              <a:t>It</a:t>
            </a:r>
            <a:r>
              <a:rPr lang="en-US" altLang="tr-TR" sz="1000" b="0" dirty="0">
                <a:solidFill>
                  <a:schemeClr val="tx1"/>
                </a:solidFill>
              </a:rPr>
              <a:t> also offers you to design and manufacture custom mobile </a:t>
            </a:r>
            <a:r>
              <a:rPr lang="en-US" altLang="tr-TR" sz="1000" b="0" dirty="0" err="1">
                <a:solidFill>
                  <a:schemeClr val="tx1"/>
                </a:solidFill>
              </a:rPr>
              <a:t>satcom</a:t>
            </a:r>
            <a:r>
              <a:rPr lang="en-US" altLang="tr-TR" sz="1000" b="0" dirty="0">
                <a:solidFill>
                  <a:schemeClr val="tx1"/>
                </a:solidFill>
              </a:rPr>
              <a:t> vehicles </a:t>
            </a:r>
            <a:r>
              <a:rPr lang="tr-TR" altLang="tr-TR" sz="1000" b="0" dirty="0">
                <a:solidFill>
                  <a:schemeClr val="tx1"/>
                </a:solidFill>
              </a:rPr>
              <a:t>in accordance with</a:t>
            </a:r>
            <a:r>
              <a:rPr lang="en-US" altLang="tr-TR" sz="1000" b="0" dirty="0">
                <a:solidFill>
                  <a:schemeClr val="tx1"/>
                </a:solidFill>
              </a:rPr>
              <a:t>  your requirements.</a:t>
            </a:r>
            <a:endParaRPr lang="en-US" altLang="tr-TR" sz="1000" b="0" dirty="0">
              <a:solidFill>
                <a:schemeClr val="bg1"/>
              </a:solidFil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1440000"/>
            <a:ext cx="6858000" cy="2017591"/>
          </a:xfrm>
          <a:prstGeom prst="rect">
            <a:avLst/>
          </a:prstGeom>
        </p:spPr>
      </p:pic>
      <p:sp>
        <p:nvSpPr>
          <p:cNvPr id="5" name="Rectangle 4"/>
          <p:cNvSpPr/>
          <p:nvPr/>
        </p:nvSpPr>
        <p:spPr>
          <a:xfrm>
            <a:off x="720000" y="7702477"/>
            <a:ext cx="5429084" cy="1200329"/>
          </a:xfrm>
          <a:prstGeom prst="rect">
            <a:avLst/>
          </a:prstGeom>
        </p:spPr>
        <p:txBody>
          <a:bodyPr wrap="square">
            <a:spAutoFit/>
          </a:bodyPr>
          <a:lstStyle/>
          <a:p>
            <a:r>
              <a:rPr lang="en-US" altLang="tr-TR" b="1" dirty="0">
                <a:solidFill>
                  <a:schemeClr val="bg1"/>
                </a:solidFill>
                <a:effectLst>
                  <a:outerShdw blurRad="38100" dist="38100" dir="2700000" algn="tl">
                    <a:srgbClr val="000000">
                      <a:alpha val="43137"/>
                    </a:srgbClr>
                  </a:outerShdw>
                </a:effectLst>
                <a:latin typeface="Agency FB" panose="020B0503020202020204" pitchFamily="34" charset="0"/>
              </a:rPr>
              <a:t>22 years </a:t>
            </a:r>
            <a:r>
              <a:rPr lang="tr-TR" altLang="tr-TR" b="1" dirty="0">
                <a:solidFill>
                  <a:schemeClr val="bg1"/>
                </a:solidFill>
                <a:effectLst>
                  <a:outerShdw blurRad="38100" dist="38100" dir="2700000" algn="tl">
                    <a:srgbClr val="000000">
                      <a:alpha val="43137"/>
                    </a:srgbClr>
                  </a:outerShdw>
                </a:effectLst>
                <a:latin typeface="Agency FB" panose="020B0503020202020204" pitchFamily="34" charset="0"/>
              </a:rPr>
              <a:t>of </a:t>
            </a:r>
            <a:r>
              <a:rPr lang="en-US" altLang="tr-TR" b="1" dirty="0">
                <a:solidFill>
                  <a:schemeClr val="bg1"/>
                </a:solidFill>
                <a:effectLst>
                  <a:outerShdw blurRad="38100" dist="38100" dir="2700000" algn="tl">
                    <a:srgbClr val="000000">
                      <a:alpha val="43137"/>
                    </a:srgbClr>
                  </a:outerShdw>
                </a:effectLst>
                <a:latin typeface="Agency FB" panose="020B0503020202020204" pitchFamily="34" charset="0"/>
              </a:rPr>
              <a:t>corporate </a:t>
            </a:r>
            <a:r>
              <a:rPr lang="en-US" altLang="tr-TR" b="1" dirty="0" err="1">
                <a:solidFill>
                  <a:schemeClr val="bg1"/>
                </a:solidFill>
                <a:effectLst>
                  <a:outerShdw blurRad="38100" dist="38100" dir="2700000" algn="tl">
                    <a:srgbClr val="000000">
                      <a:alpha val="43137"/>
                    </a:srgbClr>
                  </a:outerShdw>
                </a:effectLst>
                <a:latin typeface="Agency FB" panose="020B0503020202020204" pitchFamily="34" charset="0"/>
              </a:rPr>
              <a:t>satcom</a:t>
            </a:r>
            <a:r>
              <a:rPr lang="en-US" altLang="tr-TR" b="1" dirty="0">
                <a:solidFill>
                  <a:schemeClr val="bg1"/>
                </a:solidFill>
                <a:effectLst>
                  <a:outerShdw blurRad="38100" dist="38100" dir="2700000" algn="tl">
                    <a:srgbClr val="000000">
                      <a:alpha val="43137"/>
                    </a:srgbClr>
                  </a:outerShdw>
                </a:effectLst>
                <a:latin typeface="Agency FB" panose="020B0503020202020204" pitchFamily="34" charset="0"/>
              </a:rPr>
              <a:t> business experience as a global service center. </a:t>
            </a:r>
            <a:endParaRPr lang="tr-TR" altLang="tr-TR" b="1" dirty="0">
              <a:solidFill>
                <a:schemeClr val="bg1"/>
              </a:solidFill>
              <a:effectLst>
                <a:outerShdw blurRad="38100" dist="38100" dir="2700000" algn="tl">
                  <a:srgbClr val="000000">
                    <a:alpha val="43137"/>
                  </a:srgbClr>
                </a:outerShdw>
              </a:effectLst>
              <a:latin typeface="Agency FB" panose="020B0503020202020204" pitchFamily="34" charset="0"/>
            </a:endParaRPr>
          </a:p>
          <a:p>
            <a:r>
              <a:rPr lang="en-US" altLang="tr-TR" b="1" dirty="0">
                <a:solidFill>
                  <a:schemeClr val="bg1"/>
                </a:solidFill>
                <a:effectLst>
                  <a:outerShdw blurRad="38100" dist="38100" dir="2700000" algn="tl">
                    <a:srgbClr val="000000">
                      <a:alpha val="43137"/>
                    </a:srgbClr>
                  </a:outerShdw>
                </a:effectLst>
                <a:latin typeface="Agency FB" panose="020B0503020202020204" pitchFamily="34" charset="0"/>
              </a:rPr>
              <a:t>SVS Technical support team consists of experienced manpower with </a:t>
            </a:r>
            <a:r>
              <a:rPr lang="tr-TR" altLang="tr-TR" b="1" dirty="0">
                <a:solidFill>
                  <a:schemeClr val="bg1"/>
                </a:solidFill>
                <a:effectLst>
                  <a:outerShdw blurRad="38100" dist="38100" dir="2700000" algn="tl">
                    <a:srgbClr val="000000">
                      <a:alpha val="43137"/>
                    </a:srgbClr>
                  </a:outerShdw>
                </a:effectLst>
                <a:latin typeface="Agency FB" panose="020B0503020202020204" pitchFamily="34" charset="0"/>
              </a:rPr>
              <a:t>a</a:t>
            </a:r>
            <a:r>
              <a:rPr lang="en-US" altLang="tr-TR" b="1" dirty="0">
                <a:solidFill>
                  <a:schemeClr val="bg1"/>
                </a:solidFill>
                <a:effectLst>
                  <a:outerShdw blurRad="38100" dist="38100" dir="2700000" algn="tl">
                    <a:srgbClr val="000000">
                      <a:alpha val="43137"/>
                    </a:srgbClr>
                  </a:outerShdw>
                </a:effectLst>
                <a:latin typeface="Agency FB" panose="020B0503020202020204" pitchFamily="34" charset="0"/>
              </a:rPr>
              <a:t> high level </a:t>
            </a:r>
            <a:r>
              <a:rPr lang="tr-TR" altLang="tr-TR" b="1" dirty="0">
                <a:solidFill>
                  <a:schemeClr val="bg1"/>
                </a:solidFill>
                <a:effectLst>
                  <a:outerShdw blurRad="38100" dist="38100" dir="2700000" algn="tl">
                    <a:srgbClr val="000000">
                      <a:alpha val="43137"/>
                    </a:srgbClr>
                  </a:outerShdw>
                </a:effectLst>
                <a:latin typeface="Agency FB" panose="020B0503020202020204" pitchFamily="34" charset="0"/>
              </a:rPr>
              <a:t>of technical </a:t>
            </a:r>
            <a:r>
              <a:rPr lang="en-US" altLang="tr-TR" b="1" dirty="0">
                <a:solidFill>
                  <a:schemeClr val="bg1"/>
                </a:solidFill>
                <a:effectLst>
                  <a:outerShdw blurRad="38100" dist="38100" dir="2700000" algn="tl">
                    <a:srgbClr val="000000">
                      <a:alpha val="43137"/>
                    </a:srgbClr>
                  </a:outerShdw>
                </a:effectLst>
                <a:latin typeface="Agency FB" panose="020B0503020202020204" pitchFamily="34" charset="0"/>
              </a:rPr>
              <a:t>infrastructure since 1995.</a:t>
            </a:r>
          </a:p>
        </p:txBody>
      </p:sp>
    </p:spTree>
    <p:extLst>
      <p:ext uri="{BB962C8B-B14F-4D97-AF65-F5344CB8AC3E}">
        <p14:creationId xmlns:p14="http://schemas.microsoft.com/office/powerpoint/2010/main" val="1800440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857999" cy="9700751"/>
          </a:xfrm>
          <a:prstGeom prst="rect">
            <a:avLst/>
          </a:prstGeom>
        </p:spPr>
      </p:pic>
      <p:sp>
        <p:nvSpPr>
          <p:cNvPr id="2" name="Rectangle 1"/>
          <p:cNvSpPr/>
          <p:nvPr/>
        </p:nvSpPr>
        <p:spPr>
          <a:xfrm>
            <a:off x="2875547" y="9192126"/>
            <a:ext cx="1371600" cy="397042"/>
          </a:xfrm>
          <a:prstGeom prst="rect">
            <a:avLst/>
          </a:prstGeom>
          <a:solidFill>
            <a:srgbClr val="0C0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20886308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A2574"/>
        </a:solid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rot="5400000">
            <a:off x="-1489511" y="1489508"/>
            <a:ext cx="9837019" cy="6858001"/>
          </a:xfrm>
          <a:prstGeom prst="rect">
            <a:avLst/>
          </a:prstGeom>
        </p:spPr>
      </p:pic>
      <p:sp>
        <p:nvSpPr>
          <p:cNvPr id="5" name="Oval 4"/>
          <p:cNvSpPr/>
          <p:nvPr/>
        </p:nvSpPr>
        <p:spPr>
          <a:xfrm>
            <a:off x="681259" y="8479518"/>
            <a:ext cx="1369490" cy="84993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367" y="8646516"/>
            <a:ext cx="719401" cy="540000"/>
          </a:xfrm>
          <a:prstGeom prst="rect">
            <a:avLst/>
          </a:prstGeom>
        </p:spPr>
      </p:pic>
      <p:sp>
        <p:nvSpPr>
          <p:cNvPr id="3" name="Rectangle 2"/>
          <p:cNvSpPr/>
          <p:nvPr/>
        </p:nvSpPr>
        <p:spPr>
          <a:xfrm>
            <a:off x="2279650" y="8335138"/>
            <a:ext cx="2469587" cy="369332"/>
          </a:xfrm>
          <a:prstGeom prst="rect">
            <a:avLst/>
          </a:prstGeom>
        </p:spPr>
        <p:txBody>
          <a:bodyPr wrap="none">
            <a:spAutoFit/>
          </a:bodyPr>
          <a:lstStyle/>
          <a:p>
            <a:r>
              <a:rPr lang="tr-TR" dirty="0">
                <a:solidFill>
                  <a:schemeClr val="accent1">
                    <a:lumMod val="20000"/>
                    <a:lumOff val="80000"/>
                  </a:schemeClr>
                </a:solidFill>
                <a:latin typeface="Franklin Gothic Book" panose="020B0503020102020204" pitchFamily="34" charset="0"/>
              </a:rPr>
              <a:t>www.svstelekom.com.tr</a:t>
            </a:r>
          </a:p>
        </p:txBody>
      </p:sp>
      <p:sp>
        <p:nvSpPr>
          <p:cNvPr id="4" name="Rectangle 3"/>
          <p:cNvSpPr/>
          <p:nvPr/>
        </p:nvSpPr>
        <p:spPr>
          <a:xfrm>
            <a:off x="2292350" y="8663482"/>
            <a:ext cx="3429000" cy="276999"/>
          </a:xfrm>
          <a:prstGeom prst="rect">
            <a:avLst/>
          </a:prstGeom>
        </p:spPr>
        <p:txBody>
          <a:bodyPr>
            <a:spAutoFit/>
          </a:bodyPr>
          <a:lstStyle/>
          <a:p>
            <a:r>
              <a:rPr lang="tr-TR" sz="1200" dirty="0">
                <a:solidFill>
                  <a:schemeClr val="bg1"/>
                </a:solidFill>
                <a:latin typeface="TR Architecture" panose="020B7200000000000000" pitchFamily="34" charset="0"/>
              </a:rPr>
              <a:t>Tel +90 216 329 56 00  Fax +90 216 329 02 99</a:t>
            </a:r>
          </a:p>
        </p:txBody>
      </p:sp>
      <p:sp>
        <p:nvSpPr>
          <p:cNvPr id="8" name="Rectangle 7"/>
          <p:cNvSpPr/>
          <p:nvPr/>
        </p:nvSpPr>
        <p:spPr>
          <a:xfrm>
            <a:off x="2279650" y="8933159"/>
            <a:ext cx="4711700" cy="461665"/>
          </a:xfrm>
          <a:prstGeom prst="rect">
            <a:avLst/>
          </a:prstGeom>
        </p:spPr>
        <p:txBody>
          <a:bodyPr wrap="square">
            <a:spAutoFit/>
          </a:bodyPr>
          <a:lstStyle/>
          <a:p>
            <a:r>
              <a:rPr lang="tr-TR" sz="1200" dirty="0">
                <a:solidFill>
                  <a:schemeClr val="bg1"/>
                </a:solidFill>
                <a:latin typeface="TR Architecture" panose="020B7200000000000000" pitchFamily="34" charset="0"/>
              </a:rPr>
              <a:t>Esenkent Mah. Baraj Yolu Cad. Emirgan Sok. No:3 34776</a:t>
            </a:r>
          </a:p>
          <a:p>
            <a:r>
              <a:rPr lang="tr-TR" sz="1200" dirty="0">
                <a:solidFill>
                  <a:schemeClr val="bg1"/>
                </a:solidFill>
                <a:latin typeface="TR Architecture" panose="020B7200000000000000" pitchFamily="34" charset="0"/>
              </a:rPr>
              <a:t>ÜMRANİYE / İSTANBUL, TURKEY</a:t>
            </a:r>
          </a:p>
        </p:txBody>
      </p:sp>
      <p:sp>
        <p:nvSpPr>
          <p:cNvPr id="10" name="Rectangle 9"/>
          <p:cNvSpPr/>
          <p:nvPr/>
        </p:nvSpPr>
        <p:spPr>
          <a:xfrm>
            <a:off x="0" y="2880000"/>
            <a:ext cx="6858000" cy="4836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11" name="Picture 2" descr="J:\MyCameras\Pictures NikonD5000\2012\Antenler\May10-Flyaway\DSC_0336.JPG"/>
          <p:cNvPicPr>
            <a:picLocks noChangeAspect="1" noChangeArrowheads="1"/>
          </p:cNvPicPr>
          <p:nvPr/>
        </p:nvPicPr>
        <p:blipFill rotWithShape="1">
          <a:blip r:embed="rId5">
            <a:extLst>
              <a:ext uri="{28A0092B-C50C-407E-A947-70E740481C1C}">
                <a14:useLocalDpi xmlns:a14="http://schemas.microsoft.com/office/drawing/2010/main" val="0"/>
              </a:ext>
            </a:extLst>
          </a:blip>
          <a:srcRect r="4147"/>
          <a:stretch/>
        </p:blipFill>
        <p:spPr bwMode="auto">
          <a:xfrm>
            <a:off x="1" y="2928128"/>
            <a:ext cx="6858000" cy="47488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2928128"/>
            <a:ext cx="6858000" cy="4748841"/>
          </a:xfrm>
          <a:prstGeom prst="rect">
            <a:avLst/>
          </a:prstGeom>
          <a:solidFill>
            <a:srgbClr val="1A2574">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Tree>
    <p:extLst>
      <p:ext uri="{BB962C8B-B14F-4D97-AF65-F5344CB8AC3E}">
        <p14:creationId xmlns:p14="http://schemas.microsoft.com/office/powerpoint/2010/main" val="1173708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0" y="4081718"/>
            <a:ext cx="6858000" cy="5928555"/>
          </a:xfrm>
          <a:prstGeom prst="rect">
            <a:avLst/>
          </a:prstGeom>
        </p:spPr>
      </p:pic>
      <p:sp>
        <p:nvSpPr>
          <p:cNvPr id="3" name="Rectangle 2"/>
          <p:cNvSpPr/>
          <p:nvPr/>
        </p:nvSpPr>
        <p:spPr>
          <a:xfrm>
            <a:off x="3091387" y="4392000"/>
            <a:ext cx="3130100" cy="4196020"/>
          </a:xfrm>
          <a:prstGeom prst="rect">
            <a:avLst/>
          </a:prstGeom>
        </p:spPr>
        <p:txBody>
          <a:bodyPr wrap="square">
            <a:spAutoFit/>
          </a:bodyPr>
          <a:lstStyle/>
          <a:p>
            <a:pPr>
              <a:lnSpc>
                <a:spcPts val="2000"/>
              </a:lnSpc>
            </a:pPr>
            <a:r>
              <a:rPr lang="tr-TR" sz="1000" b="1" i="0" dirty="0">
                <a:solidFill>
                  <a:schemeClr val="tx1">
                    <a:lumMod val="95000"/>
                    <a:lumOff val="5000"/>
                  </a:schemeClr>
                </a:solidFill>
                <a:effectLst/>
                <a:latin typeface="Franklin Gothic Book" panose="020B0503020102020204" pitchFamily="34" charset="0"/>
              </a:rPr>
              <a:t>SYSTEM </a:t>
            </a:r>
            <a:r>
              <a:rPr lang="tr-TR" sz="1000" b="1" dirty="0">
                <a:solidFill>
                  <a:schemeClr val="tx1">
                    <a:lumMod val="95000"/>
                    <a:lumOff val="5000"/>
                  </a:schemeClr>
                </a:solidFill>
                <a:latin typeface="Franklin Gothic Book" panose="020B0503020102020204" pitchFamily="34" charset="0"/>
              </a:rPr>
              <a:t>INTEGRATION</a:t>
            </a:r>
          </a:p>
          <a:p>
            <a:pPr>
              <a:lnSpc>
                <a:spcPts val="2000"/>
              </a:lnSpc>
            </a:pPr>
            <a:r>
              <a:rPr lang="tr-TR" sz="1000" dirty="0">
                <a:solidFill>
                  <a:schemeClr val="tx1">
                    <a:lumMod val="95000"/>
                    <a:lumOff val="5000"/>
                  </a:schemeClr>
                </a:solidFill>
                <a:latin typeface="Franklin Gothic Book" panose="020B0503020102020204" pitchFamily="34" charset="0"/>
              </a:rPr>
              <a:t>We have been installing earth stations all around the world for more than twenty years.</a:t>
            </a:r>
            <a:endParaRPr lang="tr-TR" sz="1000" b="0" i="0" dirty="0">
              <a:solidFill>
                <a:schemeClr val="tx1">
                  <a:lumMod val="95000"/>
                  <a:lumOff val="5000"/>
                </a:schemeClr>
              </a:solidFill>
              <a:effectLst/>
              <a:latin typeface="Franklin Gothic Book" panose="020B0503020102020204" pitchFamily="34" charset="0"/>
            </a:endParaRPr>
          </a:p>
          <a:p>
            <a:pPr>
              <a:lnSpc>
                <a:spcPts val="2000"/>
              </a:lnSpc>
            </a:pPr>
            <a:r>
              <a:rPr lang="tr-TR" sz="1000" b="1" i="0" dirty="0">
                <a:solidFill>
                  <a:schemeClr val="tx1">
                    <a:lumMod val="95000"/>
                    <a:lumOff val="5000"/>
                  </a:schemeClr>
                </a:solidFill>
                <a:effectLst/>
                <a:latin typeface="Franklin Gothic Book" panose="020B0503020102020204" pitchFamily="34" charset="0"/>
              </a:rPr>
              <a:t>DSNG PRODUCTION</a:t>
            </a:r>
          </a:p>
          <a:p>
            <a:pPr>
              <a:lnSpc>
                <a:spcPts val="2000"/>
              </a:lnSpc>
            </a:pPr>
            <a:r>
              <a:rPr lang="tr-TR" sz="1000" b="1" i="0" dirty="0">
                <a:solidFill>
                  <a:schemeClr val="tx1">
                    <a:lumMod val="95000"/>
                    <a:lumOff val="5000"/>
                  </a:schemeClr>
                </a:solidFill>
                <a:effectLst/>
                <a:latin typeface="Franklin Gothic Book" panose="020B0503020102020204" pitchFamily="34" charset="0"/>
              </a:rPr>
              <a:t>SALES</a:t>
            </a:r>
          </a:p>
          <a:p>
            <a:pPr>
              <a:lnSpc>
                <a:spcPts val="2000"/>
              </a:lnSpc>
            </a:pPr>
            <a:r>
              <a:rPr lang="tr-TR" sz="1000" dirty="0">
                <a:solidFill>
                  <a:schemeClr val="tx1">
                    <a:lumMod val="95000"/>
                    <a:lumOff val="5000"/>
                  </a:schemeClr>
                </a:solidFill>
                <a:latin typeface="Franklin Gothic Book" panose="020B0503020102020204" pitchFamily="34" charset="0"/>
              </a:rPr>
              <a:t>We have partnerships with major companies in broadcast world. </a:t>
            </a:r>
          </a:p>
          <a:p>
            <a:pPr>
              <a:lnSpc>
                <a:spcPts val="2000"/>
              </a:lnSpc>
            </a:pPr>
            <a:r>
              <a:rPr lang="tr-TR" sz="1000" b="1" i="0" dirty="0">
                <a:solidFill>
                  <a:schemeClr val="tx1">
                    <a:lumMod val="95000"/>
                    <a:lumOff val="5000"/>
                  </a:schemeClr>
                </a:solidFill>
                <a:effectLst/>
                <a:latin typeface="Franklin Gothic Book" panose="020B0503020102020204" pitchFamily="34" charset="0"/>
              </a:rPr>
              <a:t>SVS SATELLITE SYSTEMS PRODUCTS</a:t>
            </a:r>
          </a:p>
          <a:p>
            <a:pPr marL="285750" indent="-285750">
              <a:lnSpc>
                <a:spcPts val="2000"/>
              </a:lnSpc>
              <a:buFont typeface="Wingdings" panose="05000000000000000000" pitchFamily="2" charset="2"/>
              <a:buChar char="§"/>
            </a:pPr>
            <a:r>
              <a:rPr lang="en-US" sz="1000" dirty="0">
                <a:solidFill>
                  <a:schemeClr val="tx1">
                    <a:lumMod val="95000"/>
                    <a:lumOff val="5000"/>
                  </a:schemeClr>
                </a:solidFill>
                <a:latin typeface="Franklin Gothic Book" panose="020B0503020102020204" pitchFamily="34" charset="0"/>
              </a:rPr>
              <a:t>Drive</a:t>
            </a:r>
            <a:r>
              <a:rPr lang="tr-TR" sz="1000" dirty="0">
                <a:solidFill>
                  <a:schemeClr val="tx1">
                    <a:lumMod val="95000"/>
                    <a:lumOff val="5000"/>
                  </a:schemeClr>
                </a:solidFill>
                <a:latin typeface="Franklin Gothic Book" panose="020B0503020102020204" pitchFamily="34" charset="0"/>
              </a:rPr>
              <a:t>a</a:t>
            </a:r>
            <a:r>
              <a:rPr lang="en-US" sz="1000" dirty="0">
                <a:solidFill>
                  <a:schemeClr val="tx1">
                    <a:lumMod val="95000"/>
                    <a:lumOff val="5000"/>
                  </a:schemeClr>
                </a:solidFill>
                <a:latin typeface="Franklin Gothic Book" panose="020B0503020102020204" pitchFamily="34" charset="0"/>
              </a:rPr>
              <a:t>way Antennas</a:t>
            </a:r>
          </a:p>
          <a:p>
            <a:pPr marL="285750" indent="-285750">
              <a:lnSpc>
                <a:spcPts val="2000"/>
              </a:lnSpc>
              <a:buFont typeface="Wingdings" panose="05000000000000000000" pitchFamily="2" charset="2"/>
              <a:buChar char="§"/>
            </a:pPr>
            <a:r>
              <a:rPr lang="en-US" sz="1000" dirty="0">
                <a:solidFill>
                  <a:schemeClr val="tx1">
                    <a:lumMod val="95000"/>
                    <a:lumOff val="5000"/>
                  </a:schemeClr>
                </a:solidFill>
                <a:latin typeface="Franklin Gothic Book" panose="020B0503020102020204" pitchFamily="34" charset="0"/>
              </a:rPr>
              <a:t>Fixed Motorized Antennas</a:t>
            </a:r>
          </a:p>
          <a:p>
            <a:pPr marL="285750" indent="-285750">
              <a:lnSpc>
                <a:spcPts val="2000"/>
              </a:lnSpc>
              <a:buFont typeface="Wingdings" panose="05000000000000000000" pitchFamily="2" charset="2"/>
              <a:buChar char="§"/>
            </a:pPr>
            <a:r>
              <a:rPr lang="en-US" sz="1000" dirty="0">
                <a:solidFill>
                  <a:schemeClr val="tx1">
                    <a:lumMod val="95000"/>
                    <a:lumOff val="5000"/>
                  </a:schemeClr>
                </a:solidFill>
                <a:latin typeface="Franklin Gothic Book" panose="020B0503020102020204" pitchFamily="34" charset="0"/>
              </a:rPr>
              <a:t>Flyaway Antenna</a:t>
            </a:r>
            <a:r>
              <a:rPr lang="tr-TR" sz="1000" dirty="0">
                <a:solidFill>
                  <a:schemeClr val="tx1">
                    <a:lumMod val="95000"/>
                    <a:lumOff val="5000"/>
                  </a:schemeClr>
                </a:solidFill>
                <a:latin typeface="Franklin Gothic Book" panose="020B0503020102020204" pitchFamily="34" charset="0"/>
              </a:rPr>
              <a:t>s</a:t>
            </a:r>
            <a:endParaRPr lang="en-US" sz="1000" dirty="0">
              <a:solidFill>
                <a:schemeClr val="tx1">
                  <a:lumMod val="95000"/>
                  <a:lumOff val="5000"/>
                </a:schemeClr>
              </a:solidFill>
              <a:latin typeface="Franklin Gothic Book" panose="020B0503020102020204" pitchFamily="34" charset="0"/>
            </a:endParaRPr>
          </a:p>
          <a:p>
            <a:pPr marL="285750" indent="-285750">
              <a:lnSpc>
                <a:spcPts val="2000"/>
              </a:lnSpc>
              <a:buFont typeface="Wingdings" panose="05000000000000000000" pitchFamily="2" charset="2"/>
              <a:buChar char="§"/>
            </a:pPr>
            <a:r>
              <a:rPr lang="en-US" sz="1000" dirty="0">
                <a:solidFill>
                  <a:schemeClr val="tx1">
                    <a:lumMod val="95000"/>
                    <a:lumOff val="5000"/>
                  </a:schemeClr>
                </a:solidFill>
                <a:latin typeface="Franklin Gothic Book" panose="020B0503020102020204" pitchFamily="34" charset="0"/>
              </a:rPr>
              <a:t>Antenna Controller</a:t>
            </a:r>
          </a:p>
          <a:p>
            <a:pPr marL="285750" indent="-285750">
              <a:lnSpc>
                <a:spcPts val="2000"/>
              </a:lnSpc>
              <a:buFont typeface="Wingdings" panose="05000000000000000000" pitchFamily="2" charset="2"/>
              <a:buChar char="§"/>
            </a:pPr>
            <a:r>
              <a:rPr lang="en-US" sz="1000" dirty="0">
                <a:solidFill>
                  <a:schemeClr val="tx1">
                    <a:lumMod val="95000"/>
                    <a:lumOff val="5000"/>
                  </a:schemeClr>
                </a:solidFill>
                <a:latin typeface="Franklin Gothic Book" panose="020B0503020102020204" pitchFamily="34" charset="0"/>
              </a:rPr>
              <a:t>HPA Controller</a:t>
            </a:r>
          </a:p>
          <a:p>
            <a:pPr marL="285750" indent="-285750">
              <a:lnSpc>
                <a:spcPts val="2000"/>
              </a:lnSpc>
              <a:buFont typeface="Wingdings" panose="05000000000000000000" pitchFamily="2" charset="2"/>
              <a:buChar char="§"/>
            </a:pPr>
            <a:r>
              <a:rPr lang="tr-TR" sz="1000" dirty="0">
                <a:solidFill>
                  <a:schemeClr val="tx1">
                    <a:lumMod val="95000"/>
                    <a:lumOff val="5000"/>
                  </a:schemeClr>
                </a:solidFill>
                <a:latin typeface="Franklin Gothic Book" panose="020B0503020102020204" pitchFamily="34" charset="0"/>
              </a:rPr>
              <a:t>Redundancy</a:t>
            </a:r>
            <a:r>
              <a:rPr lang="en-US" sz="1000" dirty="0">
                <a:solidFill>
                  <a:schemeClr val="tx1">
                    <a:lumMod val="95000"/>
                    <a:lumOff val="5000"/>
                  </a:schemeClr>
                </a:solidFill>
                <a:latin typeface="Franklin Gothic Book" panose="020B0503020102020204" pitchFamily="34" charset="0"/>
              </a:rPr>
              <a:t> Controller</a:t>
            </a:r>
          </a:p>
          <a:p>
            <a:pPr marL="285750" indent="-285750">
              <a:lnSpc>
                <a:spcPts val="2000"/>
              </a:lnSpc>
              <a:buFont typeface="Wingdings" panose="05000000000000000000" pitchFamily="2" charset="2"/>
              <a:buChar char="§"/>
            </a:pPr>
            <a:r>
              <a:rPr lang="en-US" sz="1000" dirty="0">
                <a:solidFill>
                  <a:schemeClr val="tx1">
                    <a:lumMod val="95000"/>
                    <a:lumOff val="5000"/>
                  </a:schemeClr>
                </a:solidFill>
                <a:latin typeface="Franklin Gothic Book" panose="020B0503020102020204" pitchFamily="34" charset="0"/>
              </a:rPr>
              <a:t>U</a:t>
            </a:r>
            <a:r>
              <a:rPr lang="tr-TR" sz="1000" dirty="0">
                <a:solidFill>
                  <a:schemeClr val="tx1">
                    <a:lumMod val="95000"/>
                    <a:lumOff val="5000"/>
                  </a:schemeClr>
                </a:solidFill>
                <a:latin typeface="Franklin Gothic Book" panose="020B0503020102020204" pitchFamily="34" charset="0"/>
              </a:rPr>
              <a:t>plink Power</a:t>
            </a:r>
            <a:r>
              <a:rPr lang="en-US" sz="1000" dirty="0">
                <a:solidFill>
                  <a:schemeClr val="tx1">
                    <a:lumMod val="95000"/>
                    <a:lumOff val="5000"/>
                  </a:schemeClr>
                </a:solidFill>
                <a:latin typeface="Franklin Gothic Book" panose="020B0503020102020204" pitchFamily="34" charset="0"/>
              </a:rPr>
              <a:t> Controller</a:t>
            </a:r>
          </a:p>
          <a:p>
            <a:pPr marL="285750" indent="-285750">
              <a:lnSpc>
                <a:spcPts val="2000"/>
              </a:lnSpc>
              <a:buFont typeface="Wingdings" panose="05000000000000000000" pitchFamily="2" charset="2"/>
              <a:buChar char="§"/>
            </a:pPr>
            <a:r>
              <a:rPr lang="en-US" sz="1000" dirty="0">
                <a:solidFill>
                  <a:schemeClr val="tx1">
                    <a:lumMod val="95000"/>
                    <a:lumOff val="5000"/>
                  </a:schemeClr>
                </a:solidFill>
                <a:latin typeface="Franklin Gothic Book" panose="020B0503020102020204" pitchFamily="34" charset="0"/>
              </a:rPr>
              <a:t>Positioner</a:t>
            </a:r>
            <a:endParaRPr lang="en-US" sz="1000" b="1" i="0" dirty="0">
              <a:solidFill>
                <a:schemeClr val="tx1">
                  <a:lumMod val="95000"/>
                  <a:lumOff val="5000"/>
                </a:schemeClr>
              </a:solidFill>
              <a:effectLst/>
              <a:latin typeface="Franklin Gothic Book" panose="020B0503020102020204" pitchFamily="34" charset="0"/>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rot="183164">
            <a:off x="742282" y="4432978"/>
            <a:ext cx="1562337" cy="878453"/>
          </a:xfrm>
          <a:prstGeom prst="rect">
            <a:avLst/>
          </a:prstGeom>
        </p:spPr>
      </p:pic>
      <p:pic>
        <p:nvPicPr>
          <p:cNvPr id="7" name="Picture 2" descr="D:\Dropbox\Pictures\svsAntennasa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037"/>
          <a:stretch/>
        </p:blipFill>
        <p:spPr bwMode="auto">
          <a:xfrm>
            <a:off x="-6858000" y="0"/>
            <a:ext cx="13716000" cy="409707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999" y="7250450"/>
            <a:ext cx="1942229" cy="1856691"/>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7365" y="5352409"/>
            <a:ext cx="2201779" cy="1527290"/>
          </a:xfrm>
          <a:prstGeom prst="rect">
            <a:avLst/>
          </a:prstGeom>
        </p:spPr>
      </p:pic>
    </p:spTree>
    <p:extLst>
      <p:ext uri="{BB962C8B-B14F-4D97-AF65-F5344CB8AC3E}">
        <p14:creationId xmlns:p14="http://schemas.microsoft.com/office/powerpoint/2010/main" val="42447531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0000" y="1384300"/>
            <a:ext cx="3238387" cy="646331"/>
          </a:xfrm>
          <a:prstGeom prst="rect">
            <a:avLst/>
          </a:prstGeom>
          <a:noFill/>
        </p:spPr>
        <p:txBody>
          <a:bodyPr wrap="none" rtlCol="0">
            <a:spAutoFit/>
          </a:bodyPr>
          <a:lstStyle/>
          <a:p>
            <a:r>
              <a:rPr lang="tr-TR" sz="3600" dirty="0">
                <a:solidFill>
                  <a:schemeClr val="bg1"/>
                </a:solidFill>
                <a:latin typeface="Agency FB" panose="020B0503020202020204" pitchFamily="34" charset="0"/>
              </a:rPr>
              <a:t>SYSTEM INTEGRATION</a:t>
            </a:r>
          </a:p>
        </p:txBody>
      </p:sp>
      <p:pic>
        <p:nvPicPr>
          <p:cNvPr id="6" name="Picture 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32002" r="32642"/>
          <a:stretch/>
        </p:blipFill>
        <p:spPr>
          <a:xfrm>
            <a:off x="0" y="0"/>
            <a:ext cx="3561347" cy="9906000"/>
          </a:xfrm>
          <a:prstGeom prst="rect">
            <a:avLst/>
          </a:prstGeom>
        </p:spPr>
      </p:pic>
      <p:sp>
        <p:nvSpPr>
          <p:cNvPr id="7" name="TextBox 11"/>
          <p:cNvSpPr txBox="1">
            <a:spLocks noChangeArrowheads="1"/>
          </p:cNvSpPr>
          <p:nvPr/>
        </p:nvSpPr>
        <p:spPr bwMode="auto">
          <a:xfrm>
            <a:off x="3599999" y="720000"/>
            <a:ext cx="2668453" cy="7790594"/>
          </a:xfrm>
          <a:prstGeom prst="rect">
            <a:avLst/>
          </a:prstGeom>
          <a:solidFill>
            <a:schemeClr val="bg1"/>
          </a:solidFill>
          <a:extLst/>
        </p:spPr>
        <p:txBody>
          <a:bodyPr wrap="square">
            <a:spAutoFit/>
          </a:bodyPr>
          <a:lstStyle>
            <a:defPPr>
              <a:defRPr lang="tr-TR"/>
            </a:defPPr>
            <a:lvl1pPr marL="171450" indent="-171450">
              <a:lnSpc>
                <a:spcPct val="150000"/>
              </a:lnSpc>
              <a:buFont typeface="Wingdings" panose="05000000000000000000" pitchFamily="2" charset="2"/>
              <a:buChar char="§"/>
              <a:defRPr sz="1200">
                <a:latin typeface="Segoe UI" panose="020B0502040204020203" pitchFamily="34" charset="0"/>
                <a:cs typeface="Segoe UI" panose="020B0502040204020203" pitchFamily="34" charset="0"/>
              </a:defRPr>
            </a:lvl1pPr>
          </a:lstStyle>
          <a:p>
            <a:r>
              <a:rPr lang="tr-TR" altLang="tr-TR" sz="1150" b="1" dirty="0"/>
              <a:t>4x7.6 m Earth Station Ku Band Antenna Systems Installation For GSM Backbones     </a:t>
            </a:r>
            <a:r>
              <a:rPr lang="tr-TR" altLang="tr-TR" sz="1150" dirty="0"/>
              <a:t>                        Turkey</a:t>
            </a:r>
          </a:p>
          <a:p>
            <a:r>
              <a:rPr lang="tr-TR" altLang="tr-TR" sz="1150" b="1" dirty="0"/>
              <a:t>2x7.6 m Earth Station Installation                            </a:t>
            </a:r>
            <a:r>
              <a:rPr lang="tr-TR" altLang="tr-TR" sz="1150" dirty="0"/>
              <a:t>Papua</a:t>
            </a:r>
            <a:r>
              <a:rPr lang="tr-TR" altLang="tr-TR" sz="1150" b="1" dirty="0"/>
              <a:t> </a:t>
            </a:r>
            <a:r>
              <a:rPr lang="tr-TR" altLang="tr-TR" sz="1150" dirty="0"/>
              <a:t>New Guinea </a:t>
            </a:r>
          </a:p>
          <a:p>
            <a:r>
              <a:rPr lang="tr-TR" altLang="tr-TR" sz="1150" b="1" dirty="0"/>
              <a:t>9.4 m Earth Station Installation             </a:t>
            </a:r>
            <a:r>
              <a:rPr lang="tr-TR" altLang="tr-TR" sz="1150" dirty="0"/>
              <a:t>Bangladesh </a:t>
            </a:r>
          </a:p>
          <a:p>
            <a:r>
              <a:rPr lang="tr-TR" altLang="tr-TR" sz="1150" b="1" dirty="0"/>
              <a:t>4.5 m Earth Station Installation                        </a:t>
            </a:r>
            <a:r>
              <a:rPr lang="tr-TR" altLang="tr-TR" sz="1150" dirty="0"/>
              <a:t>Sudan</a:t>
            </a:r>
          </a:p>
          <a:p>
            <a:r>
              <a:rPr lang="tr-TR" altLang="tr-TR" sz="1150" b="1" dirty="0"/>
              <a:t>3x5.6 m Ku Band and DBS Band DTH Systems Installation             </a:t>
            </a:r>
            <a:r>
              <a:rPr lang="tr-TR" altLang="tr-TR" sz="1150" dirty="0"/>
              <a:t>Kuwait</a:t>
            </a:r>
          </a:p>
          <a:p>
            <a:r>
              <a:rPr lang="tr-TR" altLang="tr-TR" sz="1150" b="1" dirty="0"/>
              <a:t>Turksat 11m Monopulse Tracking Retrofit Antenna Installation                           </a:t>
            </a:r>
            <a:r>
              <a:rPr lang="tr-TR" altLang="tr-TR" sz="1150" dirty="0"/>
              <a:t>Turkey </a:t>
            </a:r>
          </a:p>
          <a:p>
            <a:r>
              <a:rPr lang="tr-TR" altLang="tr-TR" sz="1150" b="1" dirty="0"/>
              <a:t>Yahlive 4.5m Antenna And Headend Installation                </a:t>
            </a:r>
            <a:r>
              <a:rPr lang="tr-TR" altLang="tr-TR" sz="1150" dirty="0"/>
              <a:t>Iraq</a:t>
            </a:r>
            <a:r>
              <a:rPr lang="tr-TR" altLang="tr-TR" sz="1150" b="1" dirty="0"/>
              <a:t>, </a:t>
            </a:r>
            <a:r>
              <a:rPr lang="tr-TR" altLang="tr-TR" sz="1150" dirty="0"/>
              <a:t>Afghanistan</a:t>
            </a:r>
          </a:p>
          <a:p>
            <a:r>
              <a:rPr lang="tr-TR" altLang="tr-TR" sz="1150" b="1" dirty="0"/>
              <a:t>ARABSAT Headend Installation                       </a:t>
            </a:r>
            <a:r>
              <a:rPr lang="tr-TR" altLang="tr-TR" sz="1150" dirty="0"/>
              <a:t>Saudi Arabia</a:t>
            </a:r>
            <a:endParaRPr lang="en-US" altLang="tr-TR" sz="1150" dirty="0"/>
          </a:p>
          <a:p>
            <a:r>
              <a:rPr lang="tr-TR" altLang="tr-TR" sz="1150" b="1" dirty="0"/>
              <a:t>ARABSAT 4.5 m Antenna and Headend Installation                      </a:t>
            </a:r>
            <a:r>
              <a:rPr lang="tr-TR" altLang="tr-TR" sz="1150" dirty="0"/>
              <a:t>Mauritania</a:t>
            </a:r>
          </a:p>
          <a:p>
            <a:r>
              <a:rPr lang="tr-TR" altLang="tr-TR" sz="1150" b="1" dirty="0"/>
              <a:t>Q-Tel IPTV Installation           </a:t>
            </a:r>
            <a:r>
              <a:rPr lang="tr-TR" altLang="tr-TR" sz="1150" dirty="0"/>
              <a:t> Qatar </a:t>
            </a:r>
            <a:endParaRPr lang="en-US" altLang="tr-TR" sz="1150" dirty="0"/>
          </a:p>
          <a:p>
            <a:r>
              <a:rPr lang="tr-TR" altLang="tr-TR" sz="1150" b="1" dirty="0"/>
              <a:t>7.3 m Antenna Installation      </a:t>
            </a:r>
            <a:r>
              <a:rPr lang="tr-TR" altLang="tr-TR" sz="1150" dirty="0"/>
              <a:t>France</a:t>
            </a:r>
          </a:p>
          <a:p>
            <a:r>
              <a:rPr lang="tr-TR" altLang="tr-TR" sz="1150" b="1" dirty="0"/>
              <a:t>WFP Afghanistan Project</a:t>
            </a:r>
            <a:endParaRPr lang="en-US" altLang="tr-TR" sz="1150" dirty="0"/>
          </a:p>
        </p:txBody>
      </p:sp>
    </p:spTree>
    <p:extLst>
      <p:ext uri="{BB962C8B-B14F-4D97-AF65-F5344CB8AC3E}">
        <p14:creationId xmlns:p14="http://schemas.microsoft.com/office/powerpoint/2010/main" val="5820041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3412049" y="8026451"/>
            <a:ext cx="2931325" cy="1472836"/>
          </a:xfrm>
          <a:prstGeom prst="rect">
            <a:avLst/>
          </a:prstGeom>
        </p:spPr>
      </p:pic>
      <p:sp>
        <p:nvSpPr>
          <p:cNvPr id="2" name="TextBox 1"/>
          <p:cNvSpPr txBox="1"/>
          <p:nvPr/>
        </p:nvSpPr>
        <p:spPr>
          <a:xfrm>
            <a:off x="720000" y="720000"/>
            <a:ext cx="3238387" cy="646331"/>
          </a:xfrm>
          <a:prstGeom prst="rect">
            <a:avLst/>
          </a:prstGeom>
          <a:noFill/>
        </p:spPr>
        <p:txBody>
          <a:bodyPr wrap="none" rtlCol="0">
            <a:spAutoFit/>
          </a:bodyPr>
          <a:lstStyle/>
          <a:p>
            <a:r>
              <a:rPr lang="tr-TR" sz="3600" dirty="0">
                <a:solidFill>
                  <a:schemeClr val="bg1"/>
                </a:solidFill>
                <a:latin typeface="Agency FB" panose="020B0503020202020204" pitchFamily="34" charset="0"/>
              </a:rPr>
              <a:t>SYSTEM INTEGRATION</a:t>
            </a:r>
          </a:p>
        </p:txBody>
      </p:sp>
      <p:sp>
        <p:nvSpPr>
          <p:cNvPr id="5" name="Rectangle 4"/>
          <p:cNvSpPr/>
          <p:nvPr/>
        </p:nvSpPr>
        <p:spPr>
          <a:xfrm>
            <a:off x="720000" y="406114"/>
            <a:ext cx="5059398" cy="307777"/>
          </a:xfrm>
          <a:prstGeom prst="rect">
            <a:avLst/>
          </a:prstGeom>
          <a:noFill/>
        </p:spPr>
        <p:txBody>
          <a:bodyPr wrap="none" rtlCol="0">
            <a:spAutoFit/>
          </a:bodyPr>
          <a:lstStyle/>
          <a:p>
            <a:r>
              <a:rPr lang="tr-TR" altLang="tr-TR" sz="1400" dirty="0">
                <a:solidFill>
                  <a:schemeClr val="accent1">
                    <a:lumMod val="20000"/>
                    <a:lumOff val="80000"/>
                  </a:schemeClr>
                </a:solidFill>
                <a:latin typeface="Century Gothic" panose="020B0502020202020204" pitchFamily="34" charset="0"/>
              </a:rPr>
              <a:t>More than 20 years of experience as a system integrator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3547" y="2043191"/>
            <a:ext cx="2340559" cy="1317400"/>
          </a:xfrm>
          <a:prstGeom prst="rect">
            <a:avLst/>
          </a:prstGeom>
          <a:ln w="38100">
            <a:solidFill>
              <a:schemeClr val="tx2">
                <a:lumMod val="20000"/>
                <a:lumOff val="80000"/>
              </a:schemeClr>
            </a:solidFill>
            <a:miter lim="800000"/>
          </a:ln>
        </p:spPr>
      </p:pic>
      <p:sp>
        <p:nvSpPr>
          <p:cNvPr id="4" name="Rectangle 3"/>
          <p:cNvSpPr/>
          <p:nvPr/>
        </p:nvSpPr>
        <p:spPr>
          <a:xfrm>
            <a:off x="720000" y="1914644"/>
            <a:ext cx="2913468" cy="1815882"/>
          </a:xfrm>
          <a:prstGeom prst="rect">
            <a:avLst/>
          </a:prstGeom>
          <a:solidFill>
            <a:schemeClr val="bg1">
              <a:alpha val="64000"/>
            </a:schemeClr>
          </a:solidFill>
        </p:spPr>
        <p:txBody>
          <a:bodyPr wrap="square">
            <a:spAutoFit/>
          </a:bodyPr>
          <a:lstStyle/>
          <a:p>
            <a:r>
              <a:rPr lang="en-US" sz="1400" dirty="0"/>
              <a:t>SVS </a:t>
            </a:r>
            <a:r>
              <a:rPr lang="tr-TR" sz="1400" dirty="0"/>
              <a:t>Satellite Systems</a:t>
            </a:r>
            <a:r>
              <a:rPr lang="en-US" sz="1400" dirty="0"/>
              <a:t> has more than </a:t>
            </a:r>
            <a:r>
              <a:rPr lang="tr-TR" sz="1400" dirty="0"/>
              <a:t>20</a:t>
            </a:r>
            <a:r>
              <a:rPr lang="en-US" sz="1400" dirty="0"/>
              <a:t> years </a:t>
            </a:r>
            <a:r>
              <a:rPr lang="tr-TR" sz="1400" dirty="0"/>
              <a:t>of </a:t>
            </a:r>
            <a:r>
              <a:rPr lang="en-US" sz="1400" dirty="0"/>
              <a:t>experience as a solution provider.</a:t>
            </a:r>
          </a:p>
          <a:p>
            <a:endParaRPr lang="en-US" sz="1400" dirty="0"/>
          </a:p>
          <a:p>
            <a:r>
              <a:rPr lang="tr-TR" sz="1400" dirty="0"/>
              <a:t>We w</a:t>
            </a:r>
            <a:r>
              <a:rPr lang="en-US" sz="1400" dirty="0" err="1"/>
              <a:t>ork</a:t>
            </a:r>
            <a:r>
              <a:rPr lang="en-US" sz="1400" dirty="0"/>
              <a:t> with satellite and telecom operators, broadcasters, </a:t>
            </a:r>
            <a:r>
              <a:rPr lang="tr-TR" sz="1400" dirty="0"/>
              <a:t>system </a:t>
            </a:r>
            <a:r>
              <a:rPr lang="en-US" sz="1400" dirty="0"/>
              <a:t>integrators </a:t>
            </a:r>
            <a:r>
              <a:rPr lang="tr-TR" sz="1400" dirty="0"/>
              <a:t>in</a:t>
            </a:r>
            <a:r>
              <a:rPr lang="en-US" sz="1400" dirty="0"/>
              <a:t> </a:t>
            </a:r>
            <a:r>
              <a:rPr lang="en-US" sz="1400" dirty="0" err="1"/>
              <a:t>satcom</a:t>
            </a:r>
            <a:r>
              <a:rPr lang="en-US" sz="1400" dirty="0"/>
              <a:t> and defense industries around the world.</a:t>
            </a:r>
          </a:p>
        </p:txBody>
      </p:sp>
      <p:sp>
        <p:nvSpPr>
          <p:cNvPr id="6" name="Rectangle 5"/>
          <p:cNvSpPr/>
          <p:nvPr/>
        </p:nvSpPr>
        <p:spPr>
          <a:xfrm>
            <a:off x="720000" y="6633753"/>
            <a:ext cx="1772041" cy="1569660"/>
          </a:xfrm>
          <a:prstGeom prst="rect">
            <a:avLst/>
          </a:prstGeom>
        </p:spPr>
        <p:txBody>
          <a:bodyPr wrap="square">
            <a:spAutoFit/>
          </a:bodyPr>
          <a:lstStyle/>
          <a:p>
            <a:r>
              <a:rPr lang="tr-TR" sz="1200" b="1" dirty="0"/>
              <a:t>FIXED SYSTEMS</a:t>
            </a:r>
          </a:p>
          <a:p>
            <a:pPr marL="171450" indent="-171450">
              <a:buFont typeface="Wingdings" panose="05000000000000000000" pitchFamily="2" charset="2"/>
              <a:buChar char="§"/>
            </a:pPr>
            <a:endParaRPr lang="tr-TR" sz="1200" b="1" dirty="0"/>
          </a:p>
          <a:p>
            <a:pPr marL="171450" indent="-171450">
              <a:buFont typeface="Wingdings" panose="05000000000000000000" pitchFamily="2" charset="2"/>
              <a:buChar char="§"/>
            </a:pPr>
            <a:r>
              <a:rPr lang="en-US" sz="1200" dirty="0"/>
              <a:t>DTH (Direct to Home)</a:t>
            </a:r>
          </a:p>
          <a:p>
            <a:pPr marL="171450" indent="-171450">
              <a:buFont typeface="Wingdings" panose="05000000000000000000" pitchFamily="2" charset="2"/>
              <a:buChar char="§"/>
            </a:pPr>
            <a:r>
              <a:rPr lang="en-US" sz="1200" dirty="0"/>
              <a:t>TT&amp;C Earth Stations</a:t>
            </a:r>
          </a:p>
          <a:p>
            <a:pPr marL="171450" indent="-171450">
              <a:buFont typeface="Wingdings" panose="05000000000000000000" pitchFamily="2" charset="2"/>
              <a:buChar char="§"/>
            </a:pPr>
            <a:r>
              <a:rPr lang="en-US" sz="1200" dirty="0"/>
              <a:t>Headend Systems </a:t>
            </a:r>
          </a:p>
          <a:p>
            <a:pPr marL="171450" indent="-171450">
              <a:buFont typeface="Wingdings" panose="05000000000000000000" pitchFamily="2" charset="2"/>
              <a:buChar char="§"/>
            </a:pPr>
            <a:r>
              <a:rPr lang="en-US" sz="1200" dirty="0"/>
              <a:t>TV Wall</a:t>
            </a:r>
          </a:p>
          <a:p>
            <a:pPr marL="171450" indent="-171450">
              <a:buFont typeface="Wingdings" panose="05000000000000000000" pitchFamily="2" charset="2"/>
              <a:buChar char="§"/>
            </a:pPr>
            <a:r>
              <a:rPr lang="en-US" sz="1200" dirty="0"/>
              <a:t>VSAT Systems</a:t>
            </a:r>
          </a:p>
          <a:p>
            <a:pPr marL="171450" indent="-171450">
              <a:buFont typeface="Wingdings" panose="05000000000000000000" pitchFamily="2" charset="2"/>
              <a:buChar char="§"/>
            </a:pPr>
            <a:r>
              <a:rPr lang="en-US" sz="1200" dirty="0"/>
              <a:t>IPTV</a:t>
            </a:r>
          </a:p>
        </p:txBody>
      </p:sp>
      <p:sp>
        <p:nvSpPr>
          <p:cNvPr id="7" name="Rectangle 6"/>
          <p:cNvSpPr/>
          <p:nvPr/>
        </p:nvSpPr>
        <p:spPr>
          <a:xfrm>
            <a:off x="2492041" y="6637327"/>
            <a:ext cx="2316078" cy="1200329"/>
          </a:xfrm>
          <a:prstGeom prst="rect">
            <a:avLst/>
          </a:prstGeom>
        </p:spPr>
        <p:txBody>
          <a:bodyPr wrap="square">
            <a:spAutoFit/>
          </a:bodyPr>
          <a:lstStyle/>
          <a:p>
            <a:r>
              <a:rPr lang="tr-TR" sz="1200" b="1" dirty="0"/>
              <a:t>MOBILE SYSTEMS</a:t>
            </a:r>
          </a:p>
          <a:p>
            <a:pPr marL="171450" indent="-171450">
              <a:buFont typeface="Arial" panose="020B0604020202020204" pitchFamily="34" charset="0"/>
              <a:buChar char="•"/>
            </a:pPr>
            <a:endParaRPr lang="tr-TR" sz="1200" dirty="0"/>
          </a:p>
          <a:p>
            <a:pPr marL="171450" indent="-171450">
              <a:buFont typeface="Wingdings" panose="05000000000000000000" pitchFamily="2" charset="2"/>
              <a:buChar char="§"/>
            </a:pPr>
            <a:r>
              <a:rPr lang="tr-TR" sz="1200" dirty="0"/>
              <a:t>DSNG Vehicles</a:t>
            </a:r>
          </a:p>
          <a:p>
            <a:pPr marL="171450" indent="-171450">
              <a:buFont typeface="Wingdings" panose="05000000000000000000" pitchFamily="2" charset="2"/>
              <a:buChar char="§"/>
            </a:pPr>
            <a:r>
              <a:rPr lang="tr-TR" sz="1200" dirty="0"/>
              <a:t>OBVAN</a:t>
            </a:r>
          </a:p>
          <a:p>
            <a:pPr marL="171450" indent="-171450">
              <a:buFont typeface="Wingdings" panose="05000000000000000000" pitchFamily="2" charset="2"/>
              <a:buChar char="§"/>
            </a:pPr>
            <a:r>
              <a:rPr lang="tr-TR" sz="1200" dirty="0"/>
              <a:t>Flyaway Systems </a:t>
            </a:r>
          </a:p>
          <a:p>
            <a:pPr marL="171450" indent="-171450">
              <a:buFont typeface="Wingdings" panose="05000000000000000000" pitchFamily="2" charset="2"/>
              <a:buChar char="§"/>
            </a:pPr>
            <a:r>
              <a:rPr lang="tr-TR" sz="1200" dirty="0"/>
              <a:t>Driveaway Systems</a:t>
            </a:r>
          </a:p>
        </p:txBody>
      </p:sp>
      <p:sp>
        <p:nvSpPr>
          <p:cNvPr id="8" name="Rectangle 7"/>
          <p:cNvSpPr/>
          <p:nvPr/>
        </p:nvSpPr>
        <p:spPr>
          <a:xfrm>
            <a:off x="4102101" y="6634152"/>
            <a:ext cx="2108199" cy="1015663"/>
          </a:xfrm>
          <a:prstGeom prst="rect">
            <a:avLst/>
          </a:prstGeom>
        </p:spPr>
        <p:txBody>
          <a:bodyPr wrap="square">
            <a:spAutoFit/>
          </a:bodyPr>
          <a:lstStyle/>
          <a:p>
            <a:r>
              <a:rPr lang="tr-TR" sz="1200" b="1" dirty="0"/>
              <a:t>CUSTOM SYSTEMS</a:t>
            </a:r>
          </a:p>
          <a:p>
            <a:pPr marL="171450" indent="-171450">
              <a:buFont typeface="Arial" panose="020B0604020202020204" pitchFamily="34" charset="0"/>
              <a:buChar char="•"/>
            </a:pPr>
            <a:endParaRPr lang="tr-TR" sz="1200" dirty="0"/>
          </a:p>
          <a:p>
            <a:pPr marL="171450" indent="-171450">
              <a:buFont typeface="Wingdings" panose="05000000000000000000" pitchFamily="2" charset="2"/>
              <a:buChar char="§"/>
            </a:pPr>
            <a:r>
              <a:rPr lang="en-US" sz="1200" dirty="0"/>
              <a:t>Custom </a:t>
            </a:r>
            <a:r>
              <a:rPr lang="tr-TR" sz="1200" dirty="0"/>
              <a:t>M</a:t>
            </a:r>
            <a:r>
              <a:rPr lang="en-US" sz="1200" dirty="0" err="1"/>
              <a:t>ilitary</a:t>
            </a:r>
            <a:r>
              <a:rPr lang="en-US" sz="1200" dirty="0"/>
              <a:t> </a:t>
            </a:r>
            <a:r>
              <a:rPr lang="tr-TR" sz="1200" dirty="0"/>
              <a:t>S</a:t>
            </a:r>
            <a:r>
              <a:rPr lang="en-US" sz="1200" dirty="0" err="1"/>
              <a:t>olutions</a:t>
            </a:r>
            <a:endParaRPr lang="en-US" sz="1200" dirty="0"/>
          </a:p>
          <a:p>
            <a:pPr marL="171450" indent="-171450">
              <a:buFont typeface="Wingdings" panose="05000000000000000000" pitchFamily="2" charset="2"/>
              <a:buChar char="§"/>
            </a:pPr>
            <a:r>
              <a:rPr lang="en-US" sz="1200" dirty="0"/>
              <a:t>OBVAN and DSNG </a:t>
            </a:r>
            <a:r>
              <a:rPr lang="tr-TR" sz="1200" dirty="0"/>
              <a:t>S</a:t>
            </a:r>
            <a:r>
              <a:rPr lang="en-US" sz="1200" dirty="0" err="1"/>
              <a:t>ystems</a:t>
            </a:r>
            <a:endParaRPr lang="en-US" sz="1200" dirty="0"/>
          </a:p>
          <a:p>
            <a:pPr marL="171450" indent="-171450">
              <a:buFont typeface="Wingdings" panose="05000000000000000000" pitchFamily="2" charset="2"/>
              <a:buChar char="§"/>
            </a:pPr>
            <a:r>
              <a:rPr lang="en-US" sz="1200" dirty="0"/>
              <a:t>Custom </a:t>
            </a:r>
            <a:r>
              <a:rPr lang="tr-TR" sz="1200" dirty="0"/>
              <a:t>S</a:t>
            </a:r>
            <a:r>
              <a:rPr lang="en-US" sz="1200" dirty="0" err="1"/>
              <a:t>atcom</a:t>
            </a:r>
            <a:r>
              <a:rPr lang="en-US" sz="1200" dirty="0"/>
              <a:t> </a:t>
            </a:r>
            <a:r>
              <a:rPr lang="tr-TR" sz="1200" dirty="0"/>
              <a:t>V</a:t>
            </a:r>
            <a:r>
              <a:rPr lang="en-US" sz="1200" dirty="0" err="1"/>
              <a:t>ehicles</a:t>
            </a:r>
            <a:r>
              <a:rPr lang="en-US" sz="1200" dirty="0"/>
              <a:t> </a:t>
            </a:r>
          </a:p>
        </p:txBody>
      </p:sp>
      <p:pic>
        <p:nvPicPr>
          <p:cNvPr id="1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43547" y="3558315"/>
            <a:ext cx="2340000" cy="1382938"/>
          </a:xfrm>
          <a:prstGeom prst="rect">
            <a:avLst/>
          </a:prstGeom>
          <a:ln w="38100">
            <a:solidFill>
              <a:schemeClr val="tx2">
                <a:lumMod val="20000"/>
                <a:lumOff val="80000"/>
              </a:schemeClr>
            </a:solidFill>
            <a:miter lim="800000"/>
          </a:ln>
          <a:extLst>
            <a:ext uri="{909E8E84-426E-40DD-AFC4-6F175D3DCCD1}">
              <a14:hiddenFill xmlns:a14="http://schemas.microsoft.com/office/drawing/2010/main">
                <a:solidFill>
                  <a:srgbClr val="FFFFFF"/>
                </a:solidFill>
              </a14:hiddenFill>
            </a:ext>
          </a:extLst>
        </p:spPr>
      </p:pic>
      <p:pic>
        <p:nvPicPr>
          <p:cNvPr id="1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3547" y="5128971"/>
            <a:ext cx="2340000" cy="1156574"/>
          </a:xfrm>
          <a:prstGeom prst="rect">
            <a:avLst/>
          </a:prstGeom>
          <a:ln w="38100">
            <a:solidFill>
              <a:schemeClr val="tx2">
                <a:lumMod val="20000"/>
                <a:lumOff val="80000"/>
              </a:schemeClr>
            </a:solidFill>
            <a:miter lim="800000"/>
          </a:ln>
          <a:extLst>
            <a:ext uri="{909E8E84-426E-40DD-AFC4-6F175D3DCCD1}">
              <a14:hiddenFill xmlns:a14="http://schemas.microsoft.com/office/drawing/2010/main">
                <a:solidFill>
                  <a:schemeClr val="accent1"/>
                </a:solidFill>
              </a14:hiddenFill>
            </a:ext>
          </a:extLst>
        </p:spPr>
      </p:pic>
      <p:pic>
        <p:nvPicPr>
          <p:cNvPr id="10" name="Picture 9"/>
          <p:cNvPicPr>
            <a:picLocks noChangeAspect="1"/>
          </p:cNvPicPr>
          <p:nvPr/>
        </p:nvPicPr>
        <p:blipFill>
          <a:blip r:embed="rId7">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72049" y="4312028"/>
            <a:ext cx="2640000" cy="1980000"/>
          </a:xfrm>
          <a:prstGeom prst="rect">
            <a:avLst/>
          </a:prstGeom>
          <a:ln w="38100">
            <a:solidFill>
              <a:schemeClr val="tx2">
                <a:lumMod val="20000"/>
                <a:lumOff val="80000"/>
              </a:schemeClr>
            </a:solidFill>
            <a:miter lim="800000"/>
          </a:ln>
        </p:spPr>
      </p:pic>
      <p:cxnSp>
        <p:nvCxnSpPr>
          <p:cNvPr id="14" name="Straight Connector 13"/>
          <p:cNvCxnSpPr/>
          <p:nvPr/>
        </p:nvCxnSpPr>
        <p:spPr>
          <a:xfrm>
            <a:off x="720000" y="9499287"/>
            <a:ext cx="54000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917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2" presetClass="exit" presetSubtype="4" fill="hold" nodeType="withEffect">
                                  <p:stCondLst>
                                    <p:cond delay="0"/>
                                  </p:stCondLst>
                                  <p:childTnLst>
                                    <p:anim calcmode="lin" valueType="num">
                                      <p:cBhvr additive="base">
                                        <p:cTn id="9" dur="500"/>
                                        <p:tgtEl>
                                          <p:spTgt spid="12"/>
                                        </p:tgtEl>
                                        <p:attrNameLst>
                                          <p:attrName>ppt_x</p:attrName>
                                        </p:attrNameLst>
                                      </p:cBhvr>
                                      <p:tavLst>
                                        <p:tav tm="0">
                                          <p:val>
                                            <p:strVal val="ppt_x"/>
                                          </p:val>
                                        </p:tav>
                                        <p:tav tm="100000">
                                          <p:val>
                                            <p:strVal val="ppt_x"/>
                                          </p:val>
                                        </p:tav>
                                      </p:tavLst>
                                    </p:anim>
                                    <p:anim calcmode="lin" valueType="num">
                                      <p:cBhvr additive="base">
                                        <p:cTn id="10" dur="500"/>
                                        <p:tgtEl>
                                          <p:spTgt spid="12"/>
                                        </p:tgtEl>
                                        <p:attrNameLst>
                                          <p:attrName>ppt_y</p:attrName>
                                        </p:attrNameLst>
                                      </p:cBhvr>
                                      <p:tavLst>
                                        <p:tav tm="0">
                                          <p:val>
                                            <p:strVal val="ppt_y"/>
                                          </p:val>
                                        </p:tav>
                                        <p:tav tm="100000">
                                          <p:val>
                                            <p:strVal val="1+ppt_h/2"/>
                                          </p:val>
                                        </p:tav>
                                      </p:tavLst>
                                    </p:anim>
                                    <p:set>
                                      <p:cBhvr>
                                        <p:cTn id="11"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39881"/>
          <a:stretch/>
        </p:blipFill>
        <p:spPr>
          <a:xfrm>
            <a:off x="0" y="0"/>
            <a:ext cx="3343384" cy="3573379"/>
          </a:xfrm>
          <a:prstGeom prst="rect">
            <a:avLst/>
          </a:prstGeom>
        </p:spPr>
      </p:pic>
      <p:pic>
        <p:nvPicPr>
          <p:cNvPr id="2" name="Picture 2" descr="J:\Pictures\Aktiviteler\IrakTV 2010\Anten\DSC05229.JPG"/>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37255" t="39435" r="39471" b="35246"/>
          <a:stretch/>
        </p:blipFill>
        <p:spPr bwMode="auto">
          <a:xfrm>
            <a:off x="3291" y="3260567"/>
            <a:ext cx="3332747" cy="27191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01576" y="4774049"/>
            <a:ext cx="2160240" cy="1169551"/>
          </a:xfrm>
          <a:prstGeom prst="rect">
            <a:avLst/>
          </a:prstGeom>
          <a:noFill/>
        </p:spPr>
        <p:txBody>
          <a:bodyPr wrap="square" rtlCol="0">
            <a:spAutoFit/>
          </a:bodyPr>
          <a:lstStyle>
            <a:defPPr>
              <a:defRPr lang="tr-TR"/>
            </a:defPPr>
            <a:lvl1pPr>
              <a:defRPr sz="1400">
                <a:latin typeface="Agency FB" panose="020B0503020202020204" pitchFamily="34" charset="0"/>
              </a:defRPr>
            </a:lvl1pPr>
          </a:lstStyle>
          <a:p>
            <a:r>
              <a:rPr lang="tr-TR" dirty="0">
                <a:solidFill>
                  <a:schemeClr val="bg1"/>
                </a:solidFill>
              </a:rPr>
              <a:t>GD Satcom 4.5 Metre</a:t>
            </a:r>
          </a:p>
          <a:p>
            <a:r>
              <a:rPr lang="tr-TR" dirty="0">
                <a:solidFill>
                  <a:schemeClr val="bg1"/>
                </a:solidFill>
              </a:rPr>
              <a:t>Ku-Band</a:t>
            </a:r>
          </a:p>
          <a:p>
            <a:r>
              <a:rPr lang="tr-TR" dirty="0">
                <a:solidFill>
                  <a:schemeClr val="bg1"/>
                </a:solidFill>
              </a:rPr>
              <a:t>TX: 13 - 14.5</a:t>
            </a:r>
          </a:p>
          <a:p>
            <a:r>
              <a:rPr lang="tr-TR" dirty="0">
                <a:solidFill>
                  <a:schemeClr val="bg1"/>
                </a:solidFill>
              </a:rPr>
              <a:t>RX: 10.07 -  12.75</a:t>
            </a:r>
          </a:p>
          <a:p>
            <a:r>
              <a:rPr lang="tr-TR" dirty="0">
                <a:solidFill>
                  <a:schemeClr val="bg1"/>
                </a:solidFill>
              </a:rPr>
              <a:t>ARABSAT, Iraq</a:t>
            </a:r>
          </a:p>
        </p:txBody>
      </p:sp>
      <p:pic>
        <p:nvPicPr>
          <p:cNvPr id="4" name="Picture 2" descr="J:\MyCameras\Pictures SONY-W35\2012\MoritanyaFas\May27-Moritania\Antanna.jpg"/>
          <p:cNvPicPr>
            <a:picLocks noChangeAspect="1" noChangeArrowheads="1"/>
          </p:cNvPicPr>
          <p:nvPr/>
        </p:nvPicPr>
        <p:blipFill rotWithShape="1">
          <a:blip r:embed="rId5">
            <a:extLst>
              <a:ext uri="{28A0092B-C50C-407E-A947-70E740481C1C}">
                <a14:useLocalDpi xmlns:a14="http://schemas.microsoft.com/office/drawing/2010/main" val="0"/>
              </a:ext>
            </a:extLst>
          </a:blip>
          <a:srcRect l="65697" t="26598" r="726" b="16242"/>
          <a:stretch/>
        </p:blipFill>
        <p:spPr bwMode="auto">
          <a:xfrm>
            <a:off x="15323" y="5983705"/>
            <a:ext cx="3332747" cy="39303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86252" y="6063915"/>
            <a:ext cx="2160240" cy="1292662"/>
          </a:xfrm>
          <a:prstGeom prst="rect">
            <a:avLst/>
          </a:prstGeom>
          <a:noFill/>
        </p:spPr>
        <p:txBody>
          <a:bodyPr wrap="square" rtlCol="0">
            <a:spAutoFit/>
          </a:bodyPr>
          <a:lstStyle/>
          <a:p>
            <a:r>
              <a:rPr lang="tr-TR" dirty="0">
                <a:latin typeface="Agency FB" panose="020B0503020202020204" pitchFamily="34" charset="0"/>
              </a:rPr>
              <a:t>NWIEE 4.5 Metre</a:t>
            </a:r>
          </a:p>
          <a:p>
            <a:r>
              <a:rPr lang="tr-TR" dirty="0">
                <a:latin typeface="Agency FB" panose="020B0503020202020204" pitchFamily="34" charset="0"/>
              </a:rPr>
              <a:t>Ku-Band</a:t>
            </a:r>
          </a:p>
          <a:p>
            <a:r>
              <a:rPr lang="tr-TR" sz="1400" dirty="0">
                <a:latin typeface="Agency FB" panose="020B0503020202020204" pitchFamily="34" charset="0"/>
              </a:rPr>
              <a:t>TX: 13 - 14.5</a:t>
            </a:r>
          </a:p>
          <a:p>
            <a:r>
              <a:rPr lang="tr-TR" sz="1400" dirty="0">
                <a:latin typeface="Agency FB" panose="020B0503020202020204" pitchFamily="34" charset="0"/>
              </a:rPr>
              <a:t>RX: 10.07 -  12.75</a:t>
            </a:r>
          </a:p>
          <a:p>
            <a:r>
              <a:rPr lang="tr-TR" sz="1400" dirty="0">
                <a:latin typeface="Agency FB" panose="020B0503020202020204" pitchFamily="34" charset="0"/>
              </a:rPr>
              <a:t>ARABSAT, Mauritania</a:t>
            </a:r>
          </a:p>
        </p:txBody>
      </p:sp>
      <p:pic>
        <p:nvPicPr>
          <p:cNvPr id="6" name="Picture 2" descr="J:\MyCameras\Pictures SONY-W35\2012\Eylul-Riyad\DSC00690+.jpg"/>
          <p:cNvPicPr>
            <a:picLocks noChangeAspect="1" noChangeArrowheads="1"/>
          </p:cNvPicPr>
          <p:nvPr/>
        </p:nvPicPr>
        <p:blipFill rotWithShape="1">
          <a:blip r:embed="rId6">
            <a:extLst>
              <a:ext uri="{28A0092B-C50C-407E-A947-70E740481C1C}">
                <a14:useLocalDpi xmlns:a14="http://schemas.microsoft.com/office/drawing/2010/main" val="0"/>
              </a:ext>
            </a:extLst>
          </a:blip>
          <a:srcRect l="31198" r="33235"/>
          <a:stretch/>
        </p:blipFill>
        <p:spPr bwMode="auto">
          <a:xfrm>
            <a:off x="3317421" y="0"/>
            <a:ext cx="354058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918999" y="6072585"/>
            <a:ext cx="2160240" cy="738664"/>
          </a:xfrm>
          <a:prstGeom prst="rect">
            <a:avLst/>
          </a:prstGeom>
          <a:noFill/>
        </p:spPr>
        <p:txBody>
          <a:bodyPr wrap="square" rtlCol="0">
            <a:spAutoFit/>
          </a:bodyPr>
          <a:lstStyle/>
          <a:p>
            <a:r>
              <a:rPr lang="tr-TR" sz="1400" dirty="0">
                <a:solidFill>
                  <a:schemeClr val="bg1"/>
                </a:solidFill>
                <a:latin typeface="Agency FB" panose="020B0503020202020204" pitchFamily="34" charset="0"/>
              </a:rPr>
              <a:t>ASC Signal 4.9 Metre</a:t>
            </a:r>
          </a:p>
          <a:p>
            <a:r>
              <a:rPr lang="tr-TR" sz="1400" dirty="0">
                <a:solidFill>
                  <a:schemeClr val="bg1"/>
                </a:solidFill>
                <a:latin typeface="Agency FB" panose="020B0503020202020204" pitchFamily="34" charset="0"/>
              </a:rPr>
              <a:t>DBS Ku Low-Ku</a:t>
            </a:r>
          </a:p>
          <a:p>
            <a:r>
              <a:rPr lang="tr-TR" sz="1400" dirty="0">
                <a:solidFill>
                  <a:schemeClr val="bg1"/>
                </a:solidFill>
                <a:latin typeface="Agency FB" panose="020B0503020202020204" pitchFamily="34" charset="0"/>
              </a:rPr>
              <a:t>ARABSAT, Saudi Arabia</a:t>
            </a:r>
          </a:p>
        </p:txBody>
      </p:sp>
      <p:pic>
        <p:nvPicPr>
          <p:cNvPr id="8" name="Picture 2" descr="J:\Pictures\Aktiviteler\Yemen\Nikon\antennas2.jpg"/>
          <p:cNvPicPr>
            <a:picLocks noChangeAspect="1" noChangeArrowheads="1"/>
          </p:cNvPicPr>
          <p:nvPr/>
        </p:nvPicPr>
        <p:blipFill rotWithShape="1">
          <a:blip r:embed="rId7">
            <a:extLst>
              <a:ext uri="{28A0092B-C50C-407E-A947-70E740481C1C}">
                <a14:useLocalDpi xmlns:a14="http://schemas.microsoft.com/office/drawing/2010/main" val="0"/>
              </a:ext>
            </a:extLst>
          </a:blip>
          <a:srcRect l="4647" r="18875"/>
          <a:stretch/>
        </p:blipFill>
        <p:spPr bwMode="auto">
          <a:xfrm>
            <a:off x="3348071" y="6858000"/>
            <a:ext cx="3509930" cy="3048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18999" y="6858000"/>
            <a:ext cx="2160240" cy="523220"/>
          </a:xfrm>
          <a:prstGeom prst="rect">
            <a:avLst/>
          </a:prstGeom>
          <a:noFill/>
        </p:spPr>
        <p:txBody>
          <a:bodyPr wrap="square" rtlCol="0">
            <a:spAutoFit/>
          </a:bodyPr>
          <a:lstStyle/>
          <a:p>
            <a:r>
              <a:rPr lang="tr-TR" sz="1400" dirty="0">
                <a:latin typeface="Agency FB" panose="020B0503020202020204" pitchFamily="34" charset="0"/>
              </a:rPr>
              <a:t>Ku Band - C Band </a:t>
            </a:r>
          </a:p>
          <a:p>
            <a:r>
              <a:rPr lang="tr-TR" sz="1400" dirty="0">
                <a:latin typeface="Agency FB" panose="020B0503020202020204" pitchFamily="34" charset="0"/>
              </a:rPr>
              <a:t>Teleyemen, Yemen</a:t>
            </a:r>
          </a:p>
        </p:txBody>
      </p:sp>
      <p:sp>
        <p:nvSpPr>
          <p:cNvPr id="11" name="Rectangle 10"/>
          <p:cNvSpPr/>
          <p:nvPr/>
        </p:nvSpPr>
        <p:spPr>
          <a:xfrm>
            <a:off x="601576" y="2697242"/>
            <a:ext cx="1762626" cy="523220"/>
          </a:xfrm>
          <a:prstGeom prst="rect">
            <a:avLst/>
          </a:prstGeom>
          <a:noFill/>
        </p:spPr>
        <p:txBody>
          <a:bodyPr wrap="square" rtlCol="0">
            <a:spAutoFit/>
          </a:bodyPr>
          <a:lstStyle/>
          <a:p>
            <a:r>
              <a:rPr lang="tr-TR" altLang="tr-TR" sz="1400" dirty="0">
                <a:solidFill>
                  <a:schemeClr val="bg1"/>
                </a:solidFill>
                <a:latin typeface="Agency FB" panose="020B0503020202020204" pitchFamily="34" charset="0"/>
              </a:rPr>
              <a:t>2x7.6 m Earth Station</a:t>
            </a:r>
          </a:p>
          <a:p>
            <a:r>
              <a:rPr lang="tr-TR" altLang="tr-TR" sz="1400" dirty="0">
                <a:solidFill>
                  <a:schemeClr val="bg1"/>
                </a:solidFill>
                <a:latin typeface="Agency FB" panose="020B0503020202020204" pitchFamily="34" charset="0"/>
              </a:rPr>
              <a:t>Papua New Guinea </a:t>
            </a:r>
          </a:p>
        </p:txBody>
      </p:sp>
    </p:spTree>
    <p:extLst>
      <p:ext uri="{BB962C8B-B14F-4D97-AF65-F5344CB8AC3E}">
        <p14:creationId xmlns:p14="http://schemas.microsoft.com/office/powerpoint/2010/main" val="1884051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11787"/>
          <a:stretch/>
        </p:blipFill>
        <p:spPr>
          <a:xfrm>
            <a:off x="4066674" y="0"/>
            <a:ext cx="2791326" cy="9906000"/>
          </a:xfrm>
          <a:prstGeom prst="rect">
            <a:avLst/>
          </a:prstGeom>
        </p:spPr>
      </p:pic>
      <p:pic>
        <p:nvPicPr>
          <p:cNvPr id="2" name="Picture 2" descr="J:\Pictures\Aktiviteler\NMS\Kuveyt\Agu14-Kuveyt\CAM0341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774" r="28131"/>
          <a:stretch/>
        </p:blipFill>
        <p:spPr bwMode="auto">
          <a:xfrm>
            <a:off x="0" y="0"/>
            <a:ext cx="4066674" cy="6912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70473" y="5257801"/>
            <a:ext cx="2160240" cy="646331"/>
          </a:xfrm>
          <a:prstGeom prst="rect">
            <a:avLst/>
          </a:prstGeom>
          <a:noFill/>
        </p:spPr>
        <p:txBody>
          <a:bodyPr wrap="square" rtlCol="0">
            <a:spAutoFit/>
          </a:bodyPr>
          <a:lstStyle/>
          <a:p>
            <a:r>
              <a:rPr lang="tr-TR" dirty="0">
                <a:solidFill>
                  <a:schemeClr val="bg1"/>
                </a:solidFill>
                <a:latin typeface="Agency FB" panose="020B0503020202020204" pitchFamily="34" charset="0"/>
              </a:rPr>
              <a:t>Ministry Of Information Kuwait</a:t>
            </a:r>
          </a:p>
        </p:txBody>
      </p:sp>
      <p:pic>
        <p:nvPicPr>
          <p:cNvPr id="4" name="Picture 2" descr="J:\Pictures\Aktiviteler\NMS\Ocak20-Afganistan\CAM04596.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l="18726" r="21264"/>
          <a:stretch/>
        </p:blipFill>
        <p:spPr bwMode="auto">
          <a:xfrm>
            <a:off x="1" y="6094167"/>
            <a:ext cx="4066673" cy="381183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814852" y="9023686"/>
            <a:ext cx="2160240" cy="646331"/>
          </a:xfrm>
          <a:prstGeom prst="rect">
            <a:avLst/>
          </a:prstGeom>
          <a:noFill/>
        </p:spPr>
        <p:txBody>
          <a:bodyPr wrap="square" rtlCol="0">
            <a:spAutoFit/>
          </a:bodyPr>
          <a:lstStyle/>
          <a:p>
            <a:r>
              <a:rPr lang="tr-TR" dirty="0">
                <a:solidFill>
                  <a:schemeClr val="bg1"/>
                </a:solidFill>
                <a:latin typeface="Agency FB" panose="020B0503020202020204" pitchFamily="34" charset="0"/>
              </a:rPr>
              <a:t>Moby TV</a:t>
            </a:r>
          </a:p>
          <a:p>
            <a:r>
              <a:rPr lang="tr-TR" dirty="0">
                <a:solidFill>
                  <a:schemeClr val="bg1"/>
                </a:solidFill>
                <a:latin typeface="Agency FB" panose="020B0503020202020204" pitchFamily="34" charset="0"/>
              </a:rPr>
              <a:t>Afghanistan</a:t>
            </a:r>
          </a:p>
        </p:txBody>
      </p:sp>
      <p:sp>
        <p:nvSpPr>
          <p:cNvPr id="7" name="TextBox 6"/>
          <p:cNvSpPr txBox="1"/>
          <p:nvPr/>
        </p:nvSpPr>
        <p:spPr>
          <a:xfrm>
            <a:off x="4545394" y="9023686"/>
            <a:ext cx="2160240" cy="646331"/>
          </a:xfrm>
          <a:prstGeom prst="rect">
            <a:avLst/>
          </a:prstGeom>
          <a:noFill/>
        </p:spPr>
        <p:txBody>
          <a:bodyPr wrap="square" rtlCol="0">
            <a:spAutoFit/>
          </a:bodyPr>
          <a:lstStyle/>
          <a:p>
            <a:r>
              <a:rPr lang="tr-TR" dirty="0">
                <a:solidFill>
                  <a:schemeClr val="bg1"/>
                </a:solidFill>
                <a:latin typeface="Agency FB" panose="020B0503020202020204" pitchFamily="34" charset="0"/>
              </a:rPr>
              <a:t>Teleyemen</a:t>
            </a:r>
          </a:p>
          <a:p>
            <a:r>
              <a:rPr lang="tr-TR" dirty="0">
                <a:solidFill>
                  <a:schemeClr val="bg1"/>
                </a:solidFill>
                <a:latin typeface="Agency FB" panose="020B0503020202020204" pitchFamily="34" charset="0"/>
              </a:rPr>
              <a:t>Yemen</a:t>
            </a:r>
          </a:p>
        </p:txBody>
      </p:sp>
    </p:spTree>
    <p:extLst>
      <p:ext uri="{BB962C8B-B14F-4D97-AF65-F5344CB8AC3E}">
        <p14:creationId xmlns:p14="http://schemas.microsoft.com/office/powerpoint/2010/main" val="38095558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77916" y="0"/>
            <a:ext cx="84221" cy="9906000"/>
          </a:xfrm>
          <a:prstGeom prst="rect">
            <a:avLst/>
          </a:prstGeom>
          <a:solidFill>
            <a:srgbClr val="D6DC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2451" r="20235"/>
          <a:stretch/>
        </p:blipFill>
        <p:spPr>
          <a:xfrm>
            <a:off x="0" y="0"/>
            <a:ext cx="3777916" cy="9906000"/>
          </a:xfrm>
          <a:prstGeom prst="rect">
            <a:avLst/>
          </a:prstGeom>
        </p:spPr>
      </p:pic>
      <p:sp>
        <p:nvSpPr>
          <p:cNvPr id="3" name="Rectangle 2"/>
          <p:cNvSpPr/>
          <p:nvPr/>
        </p:nvSpPr>
        <p:spPr>
          <a:xfrm>
            <a:off x="4088843" y="1224798"/>
            <a:ext cx="2203673" cy="3970318"/>
          </a:xfrm>
          <a:prstGeom prst="rect">
            <a:avLst/>
          </a:prstGeom>
        </p:spPr>
        <p:txBody>
          <a:bodyPr wrap="square">
            <a:spAutoFit/>
          </a:bodyPr>
          <a:lstStyle/>
          <a:p>
            <a:r>
              <a:rPr lang="en-US" dirty="0"/>
              <a:t>SVS </a:t>
            </a:r>
            <a:r>
              <a:rPr lang="tr-TR" dirty="0"/>
              <a:t>Satellite Systems also </a:t>
            </a:r>
            <a:r>
              <a:rPr lang="en-US" dirty="0"/>
              <a:t>works in coach building and mobile uplink vehicles manufacturing business</a:t>
            </a:r>
            <a:r>
              <a:rPr lang="tr-TR" dirty="0"/>
              <a:t>.</a:t>
            </a:r>
            <a:endParaRPr lang="en-US" dirty="0"/>
          </a:p>
          <a:p>
            <a:endParaRPr lang="en-US" dirty="0"/>
          </a:p>
          <a:p>
            <a:r>
              <a:rPr lang="tr-TR" dirty="0"/>
              <a:t>As an average of last twenty years, w</a:t>
            </a:r>
            <a:r>
              <a:rPr lang="en-US" dirty="0"/>
              <a:t>e </a:t>
            </a:r>
            <a:r>
              <a:rPr lang="tr-TR" dirty="0"/>
              <a:t>built</a:t>
            </a:r>
            <a:r>
              <a:rPr lang="en-US" dirty="0"/>
              <a:t> 15 DSNG vehicles </a:t>
            </a:r>
            <a:r>
              <a:rPr lang="tr-TR" dirty="0"/>
              <a:t>each year </a:t>
            </a:r>
            <a:r>
              <a:rPr lang="en-US" dirty="0"/>
              <a:t>and </a:t>
            </a:r>
            <a:r>
              <a:rPr lang="tr-TR" dirty="0"/>
              <a:t>delivered</a:t>
            </a:r>
            <a:r>
              <a:rPr lang="en-US" dirty="0"/>
              <a:t> </a:t>
            </a:r>
            <a:r>
              <a:rPr lang="en-US" b="1" dirty="0"/>
              <a:t>more than 250 DSNG</a:t>
            </a:r>
            <a:r>
              <a:rPr lang="en-US" dirty="0"/>
              <a:t> vehicles since 1999</a:t>
            </a:r>
            <a:r>
              <a:rPr lang="tr-TR" dirty="0"/>
              <a:t>.</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546" y="5435451"/>
            <a:ext cx="5376670" cy="3715269"/>
          </a:xfrm>
          <a:prstGeom prst="rect">
            <a:avLst/>
          </a:prstGeom>
          <a:ln w="76200">
            <a:solidFill>
              <a:schemeClr val="tx2">
                <a:lumMod val="20000"/>
                <a:lumOff val="80000"/>
              </a:schemeClr>
            </a:solidFill>
            <a:miter lim="800000"/>
          </a:ln>
        </p:spPr>
      </p:pic>
    </p:spTree>
    <p:extLst>
      <p:ext uri="{BB962C8B-B14F-4D97-AF65-F5344CB8AC3E}">
        <p14:creationId xmlns:p14="http://schemas.microsoft.com/office/powerpoint/2010/main" val="3398756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20000" y="720000"/>
            <a:ext cx="2416046" cy="646331"/>
          </a:xfrm>
          <a:prstGeom prst="rect">
            <a:avLst/>
          </a:prstGeom>
          <a:noFill/>
        </p:spPr>
        <p:txBody>
          <a:bodyPr wrap="none" rtlCol="0">
            <a:spAutoFit/>
          </a:bodyPr>
          <a:lstStyle/>
          <a:p>
            <a:r>
              <a:rPr lang="tr-TR" sz="3600" dirty="0">
                <a:solidFill>
                  <a:schemeClr val="bg1"/>
                </a:solidFill>
                <a:latin typeface="Agency FB" panose="020B0503020202020204" pitchFamily="34" charset="0"/>
              </a:rPr>
              <a:t>DSNG VEHICLES</a:t>
            </a:r>
          </a:p>
        </p:txBody>
      </p:sp>
      <p:pic>
        <p:nvPicPr>
          <p:cNvPr id="5" name="Picture 4"/>
          <p:cNvPicPr>
            <a:picLocks/>
          </p:cNvPicPr>
          <p:nvPr/>
        </p:nvPicPr>
        <p:blipFill>
          <a:blip r:embed="rId2">
            <a:extLst>
              <a:ext uri="{28A0092B-C50C-407E-A947-70E740481C1C}">
                <a14:useLocalDpi xmlns:a14="http://schemas.microsoft.com/office/drawing/2010/main" val="0"/>
              </a:ext>
            </a:extLst>
          </a:blip>
          <a:stretch>
            <a:fillRect/>
          </a:stretch>
        </p:blipFill>
        <p:spPr>
          <a:xfrm>
            <a:off x="828000" y="4303450"/>
            <a:ext cx="2592000" cy="1692000"/>
          </a:xfrm>
          <a:prstGeom prst="rect">
            <a:avLst/>
          </a:prstGeom>
          <a:solidFill>
            <a:schemeClr val="tx2">
              <a:lumMod val="60000"/>
              <a:lumOff val="40000"/>
            </a:schemeClr>
          </a:solidFill>
          <a:ln w="38100">
            <a:solidFill>
              <a:schemeClr val="tx2">
                <a:lumMod val="20000"/>
                <a:lumOff val="80000"/>
              </a:schemeClr>
            </a:solidFill>
            <a:miter lim="800000"/>
          </a:ln>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551" y="6131937"/>
            <a:ext cx="2592000" cy="1721552"/>
          </a:xfrm>
          <a:prstGeom prst="rect">
            <a:avLst/>
          </a:prstGeom>
          <a:ln w="38100">
            <a:solidFill>
              <a:schemeClr val="tx2">
                <a:lumMod val="20000"/>
                <a:lumOff val="80000"/>
              </a:schemeClr>
            </a:solidFill>
            <a:miter lim="800000"/>
          </a:ln>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20000" y="321170"/>
            <a:ext cx="5582653" cy="4054472"/>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0551" y="4303449"/>
            <a:ext cx="2592000" cy="1692001"/>
          </a:xfrm>
          <a:prstGeom prst="rect">
            <a:avLst/>
          </a:prstGeom>
          <a:solidFill>
            <a:schemeClr val="accent1">
              <a:lumMod val="20000"/>
              <a:lumOff val="80000"/>
            </a:schemeClr>
          </a:solidFill>
          <a:ln w="38100">
            <a:solidFill>
              <a:schemeClr val="tx2">
                <a:lumMod val="20000"/>
                <a:lumOff val="80000"/>
              </a:schemeClr>
            </a:solidFill>
            <a:miter lim="800000"/>
          </a:ln>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8000" y="8003290"/>
            <a:ext cx="5344551" cy="1410920"/>
          </a:xfrm>
          <a:prstGeom prst="rect">
            <a:avLst/>
          </a:prstGeom>
          <a:solidFill>
            <a:schemeClr val="tx2">
              <a:lumMod val="20000"/>
              <a:lumOff val="80000"/>
            </a:schemeClr>
          </a:solidFill>
          <a:ln w="38100">
            <a:solidFill>
              <a:schemeClr val="tx2">
                <a:lumMod val="20000"/>
                <a:lumOff val="80000"/>
              </a:schemeClr>
            </a:solidFill>
            <a:miter lim="800000"/>
          </a:ln>
        </p:spPr>
      </p:pic>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828000" y="6141586"/>
            <a:ext cx="2574726" cy="1720800"/>
          </a:xfrm>
          <a:prstGeom prst="rect">
            <a:avLst/>
          </a:prstGeom>
          <a:solidFill>
            <a:schemeClr val="tx2">
              <a:lumMod val="20000"/>
              <a:lumOff val="80000"/>
            </a:schemeClr>
          </a:solidFill>
          <a:ln w="38100">
            <a:solidFill>
              <a:schemeClr val="tx2">
                <a:lumMod val="20000"/>
                <a:lumOff val="80000"/>
              </a:schemeClr>
            </a:solidFill>
            <a:miter lim="800000"/>
          </a:ln>
        </p:spPr>
      </p:pic>
    </p:spTree>
    <p:extLst>
      <p:ext uri="{BB962C8B-B14F-4D97-AF65-F5344CB8AC3E}">
        <p14:creationId xmlns:p14="http://schemas.microsoft.com/office/powerpoint/2010/main" val="2551752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6862</TotalTime>
  <Words>2155</Words>
  <Application>Microsoft Office PowerPoint</Application>
  <PresentationFormat>A4 Paper (210x297 mm)</PresentationFormat>
  <Paragraphs>311</Paragraphs>
  <Slides>24</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24</vt:i4>
      </vt:variant>
    </vt:vector>
  </HeadingPairs>
  <TitlesOfParts>
    <vt:vector size="38" baseType="lpstr">
      <vt:lpstr>Agency FB</vt:lpstr>
      <vt:lpstr>Arial</vt:lpstr>
      <vt:lpstr>Arial Narrow</vt:lpstr>
      <vt:lpstr>Calibri</vt:lpstr>
      <vt:lpstr>Calibri Light</vt:lpstr>
      <vt:lpstr>Century Gothic</vt:lpstr>
      <vt:lpstr>Franklin Gothic Book</vt:lpstr>
      <vt:lpstr>Gnuolane Free</vt:lpstr>
      <vt:lpstr>Lucida Sans</vt:lpstr>
      <vt:lpstr>Print Clearly</vt:lpstr>
      <vt:lpstr>Segoe UI</vt:lpstr>
      <vt:lpstr>TR Architecture</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serkan ertürk</dc:creator>
  <cp:lastModifiedBy>serkan ertürk</cp:lastModifiedBy>
  <cp:revision>394</cp:revision>
  <dcterms:created xsi:type="dcterms:W3CDTF">2016-12-16T20:21:30Z</dcterms:created>
  <dcterms:modified xsi:type="dcterms:W3CDTF">2017-03-27T11:15:44Z</dcterms:modified>
</cp:coreProperties>
</file>